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8"/>
  </p:notesMasterIdLst>
  <p:handoutMasterIdLst>
    <p:handoutMasterId r:id="rId59"/>
  </p:handoutMasterIdLst>
  <p:sldIdLst>
    <p:sldId id="517" r:id="rId3"/>
    <p:sldId id="566" r:id="rId4"/>
    <p:sldId id="563" r:id="rId5"/>
    <p:sldId id="655" r:id="rId6"/>
    <p:sldId id="656" r:id="rId7"/>
    <p:sldId id="657" r:id="rId8"/>
    <p:sldId id="658" r:id="rId9"/>
    <p:sldId id="659" r:id="rId10"/>
    <p:sldId id="660" r:id="rId11"/>
    <p:sldId id="661" r:id="rId12"/>
    <p:sldId id="662" r:id="rId13"/>
    <p:sldId id="663" r:id="rId14"/>
    <p:sldId id="664" r:id="rId15"/>
    <p:sldId id="665" r:id="rId16"/>
    <p:sldId id="666" r:id="rId17"/>
    <p:sldId id="667" r:id="rId18"/>
    <p:sldId id="668" r:id="rId19"/>
    <p:sldId id="669" r:id="rId20"/>
    <p:sldId id="670" r:id="rId21"/>
    <p:sldId id="671" r:id="rId22"/>
    <p:sldId id="672" r:id="rId23"/>
    <p:sldId id="673" r:id="rId24"/>
    <p:sldId id="674" r:id="rId25"/>
    <p:sldId id="675" r:id="rId26"/>
    <p:sldId id="676" r:id="rId27"/>
    <p:sldId id="677" r:id="rId28"/>
    <p:sldId id="678" r:id="rId29"/>
    <p:sldId id="679" r:id="rId30"/>
    <p:sldId id="680" r:id="rId31"/>
    <p:sldId id="681" r:id="rId32"/>
    <p:sldId id="682" r:id="rId33"/>
    <p:sldId id="683" r:id="rId34"/>
    <p:sldId id="641" r:id="rId35"/>
    <p:sldId id="642" r:id="rId36"/>
    <p:sldId id="643" r:id="rId37"/>
    <p:sldId id="644" r:id="rId38"/>
    <p:sldId id="645" r:id="rId39"/>
    <p:sldId id="646" r:id="rId40"/>
    <p:sldId id="647" r:id="rId41"/>
    <p:sldId id="648" r:id="rId42"/>
    <p:sldId id="649" r:id="rId43"/>
    <p:sldId id="650" r:id="rId44"/>
    <p:sldId id="651" r:id="rId45"/>
    <p:sldId id="627" r:id="rId46"/>
    <p:sldId id="568" r:id="rId47"/>
    <p:sldId id="274" r:id="rId48"/>
    <p:sldId id="629" r:id="rId49"/>
    <p:sldId id="684" r:id="rId50"/>
    <p:sldId id="628" r:id="rId51"/>
    <p:sldId id="652" r:id="rId52"/>
    <p:sldId id="653" r:id="rId53"/>
    <p:sldId id="685" r:id="rId54"/>
    <p:sldId id="686" r:id="rId55"/>
    <p:sldId id="564" r:id="rId56"/>
    <p:sldId id="492" r:id="rId57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8" autoAdjust="0"/>
    <p:restoredTop sz="89368" autoAdjust="0"/>
  </p:normalViewPr>
  <p:slideViewPr>
    <p:cSldViewPr>
      <p:cViewPr>
        <p:scale>
          <a:sx n="70" d="100"/>
          <a:sy n="70" d="100"/>
        </p:scale>
        <p:origin x="-202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1608" y="-91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040CBE-E3AD-4CB4-BD91-400BBBB808CD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6936A3B-715E-46AC-BD39-71CB0859AE97}">
      <dgm:prSet phldrT="[Text]"/>
      <dgm:spPr/>
      <dgm:t>
        <a:bodyPr/>
        <a:lstStyle/>
        <a:p>
          <a:r>
            <a:rPr lang="en-US" dirty="0" err="1" smtClean="0"/>
            <a:t>Expande</a:t>
          </a:r>
          <a:r>
            <a:rPr lang="en-US" dirty="0" smtClean="0"/>
            <a:t> Coordinate Algebra</a:t>
          </a:r>
          <a:endParaRPr lang="en-US" dirty="0"/>
        </a:p>
      </dgm:t>
    </dgm:pt>
    <dgm:pt modelId="{9E66FF8D-59E4-4839-AB3B-3805FF17936A}" type="parTrans" cxnId="{7F455F1F-6BC6-432D-AED0-A52A7611ACD2}">
      <dgm:prSet/>
      <dgm:spPr/>
      <dgm:t>
        <a:bodyPr/>
        <a:lstStyle/>
        <a:p>
          <a:endParaRPr lang="en-US"/>
        </a:p>
      </dgm:t>
    </dgm:pt>
    <dgm:pt modelId="{61BE6982-CCA9-4244-BEBD-04A5DBC32F7E}" type="sibTrans" cxnId="{7F455F1F-6BC6-432D-AED0-A52A7611ACD2}">
      <dgm:prSet/>
      <dgm:spPr/>
      <dgm:t>
        <a:bodyPr/>
        <a:lstStyle/>
        <a:p>
          <a:endParaRPr lang="en-US"/>
        </a:p>
      </dgm:t>
    </dgm:pt>
    <dgm:pt modelId="{47D6BE66-2192-40C7-9BD6-341C5FEF150B}">
      <dgm:prSet phldrT="[Text]" phldr="1"/>
      <dgm:spPr/>
      <dgm:t>
        <a:bodyPr/>
        <a:lstStyle/>
        <a:p>
          <a:endParaRPr lang="en-US"/>
        </a:p>
      </dgm:t>
    </dgm:pt>
    <dgm:pt modelId="{264B93C4-B246-4741-BE0B-67BB8A6A147C}" type="parTrans" cxnId="{1B212D53-CF3A-4755-A64B-18C8C954BEE9}">
      <dgm:prSet/>
      <dgm:spPr/>
      <dgm:t>
        <a:bodyPr/>
        <a:lstStyle/>
        <a:p>
          <a:endParaRPr lang="en-US"/>
        </a:p>
      </dgm:t>
    </dgm:pt>
    <dgm:pt modelId="{C78A998D-AF30-431C-AEF8-55743BBC4DB4}" type="sibTrans" cxnId="{1B212D53-CF3A-4755-A64B-18C8C954BEE9}">
      <dgm:prSet/>
      <dgm:spPr/>
      <dgm:t>
        <a:bodyPr/>
        <a:lstStyle/>
        <a:p>
          <a:endParaRPr lang="en-US"/>
        </a:p>
      </dgm:t>
    </dgm:pt>
    <dgm:pt modelId="{98250FC4-5317-47CC-B63B-A89726812D9A}">
      <dgm:prSet phldrT="[Text]" phldr="1"/>
      <dgm:spPr/>
      <dgm:t>
        <a:bodyPr/>
        <a:lstStyle/>
        <a:p>
          <a:endParaRPr lang="en-US"/>
        </a:p>
      </dgm:t>
    </dgm:pt>
    <dgm:pt modelId="{E9F58488-BB84-49FA-BB25-8ACCC281A9FE}" type="parTrans" cxnId="{5BD75597-4FA9-4ECC-B5A1-0FAC6108790F}">
      <dgm:prSet/>
      <dgm:spPr/>
      <dgm:t>
        <a:bodyPr/>
        <a:lstStyle/>
        <a:p>
          <a:endParaRPr lang="en-US"/>
        </a:p>
      </dgm:t>
    </dgm:pt>
    <dgm:pt modelId="{3BE5FE14-FADA-4528-9804-1EB4C43C4BB9}" type="sibTrans" cxnId="{5BD75597-4FA9-4ECC-B5A1-0FAC6108790F}">
      <dgm:prSet/>
      <dgm:spPr/>
      <dgm:t>
        <a:bodyPr/>
        <a:lstStyle/>
        <a:p>
          <a:endParaRPr lang="en-US"/>
        </a:p>
      </dgm:t>
    </dgm:pt>
    <dgm:pt modelId="{0A7CA86D-9906-4FBB-994B-1BCCE7F80974}">
      <dgm:prSet phldrT="[Text]"/>
      <dgm:spPr/>
      <dgm:t>
        <a:bodyPr/>
        <a:lstStyle/>
        <a:p>
          <a:endParaRPr lang="en-US"/>
        </a:p>
      </dgm:t>
    </dgm:pt>
    <dgm:pt modelId="{211D2D24-6172-4244-8FDF-C954422690C4}" type="parTrans" cxnId="{FC6C8932-EC4D-418D-B066-5CFF8A7AD59D}">
      <dgm:prSet/>
      <dgm:spPr/>
      <dgm:t>
        <a:bodyPr/>
        <a:lstStyle/>
        <a:p>
          <a:endParaRPr lang="en-US"/>
        </a:p>
      </dgm:t>
    </dgm:pt>
    <dgm:pt modelId="{9967D52B-0C51-4D20-9E0E-A0DDA5779463}" type="sibTrans" cxnId="{FC6C8932-EC4D-418D-B066-5CFF8A7AD59D}">
      <dgm:prSet/>
      <dgm:spPr/>
      <dgm:t>
        <a:bodyPr/>
        <a:lstStyle/>
        <a:p>
          <a:endParaRPr lang="en-US"/>
        </a:p>
      </dgm:t>
    </dgm:pt>
    <dgm:pt modelId="{E181CDC0-5355-4465-A119-035166169D9E}" type="pres">
      <dgm:prSet presAssocID="{B4040CBE-E3AD-4CB4-BD91-400BBBB808CD}" presName="Name0" presStyleCnt="0">
        <dgm:presLayoutVars>
          <dgm:dir/>
          <dgm:animLvl val="lvl"/>
          <dgm:resizeHandles val="exact"/>
        </dgm:presLayoutVars>
      </dgm:prSet>
      <dgm:spPr/>
    </dgm:pt>
    <dgm:pt modelId="{F4E3BCEB-26F5-4B2E-A4C4-3AFA313D8A85}" type="pres">
      <dgm:prSet presAssocID="{B4040CBE-E3AD-4CB4-BD91-400BBBB808CD}" presName="dummy" presStyleCnt="0"/>
      <dgm:spPr/>
    </dgm:pt>
    <dgm:pt modelId="{B754A37E-ECE7-48A8-9179-7AD6F23A2A4A}" type="pres">
      <dgm:prSet presAssocID="{B4040CBE-E3AD-4CB4-BD91-400BBBB808CD}" presName="linH" presStyleCnt="0"/>
      <dgm:spPr/>
    </dgm:pt>
    <dgm:pt modelId="{F1B4ED3B-177D-4E61-8BF2-26591869D560}" type="pres">
      <dgm:prSet presAssocID="{B4040CBE-E3AD-4CB4-BD91-400BBBB808CD}" presName="padding1" presStyleCnt="0"/>
      <dgm:spPr/>
    </dgm:pt>
    <dgm:pt modelId="{2844602F-E412-45CF-B6F6-81914B133C09}" type="pres">
      <dgm:prSet presAssocID="{06936A3B-715E-46AC-BD39-71CB0859AE97}" presName="linV" presStyleCnt="0"/>
      <dgm:spPr/>
    </dgm:pt>
    <dgm:pt modelId="{D5BF222E-0F12-466E-B948-A36DA6C46E97}" type="pres">
      <dgm:prSet presAssocID="{06936A3B-715E-46AC-BD39-71CB0859AE97}" presName="spVertical1" presStyleCnt="0"/>
      <dgm:spPr/>
    </dgm:pt>
    <dgm:pt modelId="{C5D13E5D-134A-4DD9-A53C-689C2BEC0C0E}" type="pres">
      <dgm:prSet presAssocID="{06936A3B-715E-46AC-BD39-71CB0859AE97}" presName="parTx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0F7B9-4A3C-4AF0-97B2-917EB47DB3A3}" type="pres">
      <dgm:prSet presAssocID="{06936A3B-715E-46AC-BD39-71CB0859AE97}" presName="spVertical2" presStyleCnt="0"/>
      <dgm:spPr/>
    </dgm:pt>
    <dgm:pt modelId="{661E014C-C5F8-4853-8901-BB2B06D8BF8F}" type="pres">
      <dgm:prSet presAssocID="{06936A3B-715E-46AC-BD39-71CB0859AE97}" presName="spVertical3" presStyleCnt="0"/>
      <dgm:spPr/>
    </dgm:pt>
    <dgm:pt modelId="{03787D51-AE59-462C-A78A-1393060A9EBA}" type="pres">
      <dgm:prSet presAssocID="{61BE6982-CCA9-4244-BEBD-04A5DBC32F7E}" presName="space" presStyleCnt="0"/>
      <dgm:spPr/>
    </dgm:pt>
    <dgm:pt modelId="{21A34820-3B08-49C6-B6AF-338748F31A41}" type="pres">
      <dgm:prSet presAssocID="{0A7CA86D-9906-4FBB-994B-1BCCE7F80974}" presName="linV" presStyleCnt="0"/>
      <dgm:spPr/>
    </dgm:pt>
    <dgm:pt modelId="{F50FE9A9-D2D3-494E-9EE0-9467DEDC5121}" type="pres">
      <dgm:prSet presAssocID="{0A7CA86D-9906-4FBB-994B-1BCCE7F80974}" presName="spVertical1" presStyleCnt="0"/>
      <dgm:spPr/>
    </dgm:pt>
    <dgm:pt modelId="{2801B075-BDFA-4D0A-B078-45F85C03FC5C}" type="pres">
      <dgm:prSet presAssocID="{0A7CA86D-9906-4FBB-994B-1BCCE7F80974}" presName="parTx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0BD1CC-A1E7-49E0-8ADD-299FD168A2F9}" type="pres">
      <dgm:prSet presAssocID="{0A7CA86D-9906-4FBB-994B-1BCCE7F80974}" presName="spVertical2" presStyleCnt="0"/>
      <dgm:spPr/>
    </dgm:pt>
    <dgm:pt modelId="{3FF77630-CB5E-4779-8054-5FB54E0B917F}" type="pres">
      <dgm:prSet presAssocID="{0A7CA86D-9906-4FBB-994B-1BCCE7F80974}" presName="spVertical3" presStyleCnt="0"/>
      <dgm:spPr/>
    </dgm:pt>
    <dgm:pt modelId="{DCEED6BE-72DC-4B80-8CD0-1B3BBFA01E74}" type="pres">
      <dgm:prSet presAssocID="{9967D52B-0C51-4D20-9E0E-A0DDA5779463}" presName="space" presStyleCnt="0"/>
      <dgm:spPr/>
    </dgm:pt>
    <dgm:pt modelId="{7212DA09-5A70-4D1B-AA32-2B49CFC67C52}" type="pres">
      <dgm:prSet presAssocID="{47D6BE66-2192-40C7-9BD6-341C5FEF150B}" presName="linV" presStyleCnt="0"/>
      <dgm:spPr/>
    </dgm:pt>
    <dgm:pt modelId="{D39452D3-D324-43AB-B96C-384C45FB2795}" type="pres">
      <dgm:prSet presAssocID="{47D6BE66-2192-40C7-9BD6-341C5FEF150B}" presName="spVertical1" presStyleCnt="0"/>
      <dgm:spPr/>
    </dgm:pt>
    <dgm:pt modelId="{F96B0FE7-99A1-4320-AA26-AD7D8B0D0524}" type="pres">
      <dgm:prSet presAssocID="{47D6BE66-2192-40C7-9BD6-341C5FEF150B}" presName="parTx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653809-519B-4C15-B314-AFDD4A101964}" type="pres">
      <dgm:prSet presAssocID="{47D6BE66-2192-40C7-9BD6-341C5FEF150B}" presName="spVertical2" presStyleCnt="0"/>
      <dgm:spPr/>
    </dgm:pt>
    <dgm:pt modelId="{3C790198-92BF-4FD1-824E-3FE485146C7E}" type="pres">
      <dgm:prSet presAssocID="{47D6BE66-2192-40C7-9BD6-341C5FEF150B}" presName="spVertical3" presStyleCnt="0"/>
      <dgm:spPr/>
    </dgm:pt>
    <dgm:pt modelId="{9F9ECF18-ABAC-4871-947B-652306617BDB}" type="pres">
      <dgm:prSet presAssocID="{C78A998D-AF30-431C-AEF8-55743BBC4DB4}" presName="space" presStyleCnt="0"/>
      <dgm:spPr/>
    </dgm:pt>
    <dgm:pt modelId="{0C97F82B-60EF-4A1F-BF7D-0412A1B8E303}" type="pres">
      <dgm:prSet presAssocID="{98250FC4-5317-47CC-B63B-A89726812D9A}" presName="linV" presStyleCnt="0"/>
      <dgm:spPr/>
    </dgm:pt>
    <dgm:pt modelId="{3B4CAB96-EA3E-4783-A1F2-8A8F9A53E156}" type="pres">
      <dgm:prSet presAssocID="{98250FC4-5317-47CC-B63B-A89726812D9A}" presName="spVertical1" presStyleCnt="0"/>
      <dgm:spPr/>
    </dgm:pt>
    <dgm:pt modelId="{14E7E3A0-F51A-4829-93CF-10FA7A3B2B0B}" type="pres">
      <dgm:prSet presAssocID="{98250FC4-5317-47CC-B63B-A89726812D9A}" presName="parTx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2B531A-B247-4C24-ACD9-1E01DB08573B}" type="pres">
      <dgm:prSet presAssocID="{98250FC4-5317-47CC-B63B-A89726812D9A}" presName="spVertical2" presStyleCnt="0"/>
      <dgm:spPr/>
    </dgm:pt>
    <dgm:pt modelId="{6C78BF59-13E2-412E-9D1B-A8B96C61C66F}" type="pres">
      <dgm:prSet presAssocID="{98250FC4-5317-47CC-B63B-A89726812D9A}" presName="spVertical3" presStyleCnt="0"/>
      <dgm:spPr/>
    </dgm:pt>
    <dgm:pt modelId="{EA4B60C5-50E3-4754-95FF-52AB8EF3F350}" type="pres">
      <dgm:prSet presAssocID="{B4040CBE-E3AD-4CB4-BD91-400BBBB808CD}" presName="padding2" presStyleCnt="0"/>
      <dgm:spPr/>
    </dgm:pt>
    <dgm:pt modelId="{5D9C1548-63AA-44D9-B5CE-8EC064D36B81}" type="pres">
      <dgm:prSet presAssocID="{B4040CBE-E3AD-4CB4-BD91-400BBBB808CD}" presName="negArrow" presStyleCnt="0"/>
      <dgm:spPr/>
    </dgm:pt>
    <dgm:pt modelId="{0CF58C9C-CEC9-4072-882D-79626BA538A8}" type="pres">
      <dgm:prSet presAssocID="{B4040CBE-E3AD-4CB4-BD91-400BBBB808CD}" presName="backgroundArrow" presStyleLbl="node1" presStyleIdx="0" presStyleCnt="1"/>
      <dgm:spPr/>
    </dgm:pt>
  </dgm:ptLst>
  <dgm:cxnLst>
    <dgm:cxn modelId="{7F455F1F-6BC6-432D-AED0-A52A7611ACD2}" srcId="{B4040CBE-E3AD-4CB4-BD91-400BBBB808CD}" destId="{06936A3B-715E-46AC-BD39-71CB0859AE97}" srcOrd="0" destOrd="0" parTransId="{9E66FF8D-59E4-4839-AB3B-3805FF17936A}" sibTransId="{61BE6982-CCA9-4244-BEBD-04A5DBC32F7E}"/>
    <dgm:cxn modelId="{5BD75597-4FA9-4ECC-B5A1-0FAC6108790F}" srcId="{B4040CBE-E3AD-4CB4-BD91-400BBBB808CD}" destId="{98250FC4-5317-47CC-B63B-A89726812D9A}" srcOrd="3" destOrd="0" parTransId="{E9F58488-BB84-49FA-BB25-8ACCC281A9FE}" sibTransId="{3BE5FE14-FADA-4528-9804-1EB4C43C4BB9}"/>
    <dgm:cxn modelId="{FC6C8932-EC4D-418D-B066-5CFF8A7AD59D}" srcId="{B4040CBE-E3AD-4CB4-BD91-400BBBB808CD}" destId="{0A7CA86D-9906-4FBB-994B-1BCCE7F80974}" srcOrd="1" destOrd="0" parTransId="{211D2D24-6172-4244-8FDF-C954422690C4}" sibTransId="{9967D52B-0C51-4D20-9E0E-A0DDA5779463}"/>
    <dgm:cxn modelId="{E8C99426-B789-4E1C-9609-4448656E6357}" type="presOf" srcId="{B4040CBE-E3AD-4CB4-BD91-400BBBB808CD}" destId="{E181CDC0-5355-4465-A119-035166169D9E}" srcOrd="0" destOrd="0" presId="urn:microsoft.com/office/officeart/2005/8/layout/hProcess3"/>
    <dgm:cxn modelId="{A36BA227-C91E-4CD7-91FD-F0EB74DA948F}" type="presOf" srcId="{06936A3B-715E-46AC-BD39-71CB0859AE97}" destId="{C5D13E5D-134A-4DD9-A53C-689C2BEC0C0E}" srcOrd="0" destOrd="0" presId="urn:microsoft.com/office/officeart/2005/8/layout/hProcess3"/>
    <dgm:cxn modelId="{7C58313E-FC63-466B-99B2-3E2FE2BBE300}" type="presOf" srcId="{98250FC4-5317-47CC-B63B-A89726812D9A}" destId="{14E7E3A0-F51A-4829-93CF-10FA7A3B2B0B}" srcOrd="0" destOrd="0" presId="urn:microsoft.com/office/officeart/2005/8/layout/hProcess3"/>
    <dgm:cxn modelId="{0E648827-6EA9-44FE-89FC-3F725FC6D452}" type="presOf" srcId="{47D6BE66-2192-40C7-9BD6-341C5FEF150B}" destId="{F96B0FE7-99A1-4320-AA26-AD7D8B0D0524}" srcOrd="0" destOrd="0" presId="urn:microsoft.com/office/officeart/2005/8/layout/hProcess3"/>
    <dgm:cxn modelId="{AA556C25-304F-4427-862B-0DE67F471BC0}" type="presOf" srcId="{0A7CA86D-9906-4FBB-994B-1BCCE7F80974}" destId="{2801B075-BDFA-4D0A-B078-45F85C03FC5C}" srcOrd="0" destOrd="0" presId="urn:microsoft.com/office/officeart/2005/8/layout/hProcess3"/>
    <dgm:cxn modelId="{1B212D53-CF3A-4755-A64B-18C8C954BEE9}" srcId="{B4040CBE-E3AD-4CB4-BD91-400BBBB808CD}" destId="{47D6BE66-2192-40C7-9BD6-341C5FEF150B}" srcOrd="2" destOrd="0" parTransId="{264B93C4-B246-4741-BE0B-67BB8A6A147C}" sibTransId="{C78A998D-AF30-431C-AEF8-55743BBC4DB4}"/>
    <dgm:cxn modelId="{DF8625D7-023F-4BE3-9C28-B4E695FED9C8}" type="presParOf" srcId="{E181CDC0-5355-4465-A119-035166169D9E}" destId="{F4E3BCEB-26F5-4B2E-A4C4-3AFA313D8A85}" srcOrd="0" destOrd="0" presId="urn:microsoft.com/office/officeart/2005/8/layout/hProcess3"/>
    <dgm:cxn modelId="{CE6102BF-DEA3-4361-BD10-2110C4ABFB50}" type="presParOf" srcId="{E181CDC0-5355-4465-A119-035166169D9E}" destId="{B754A37E-ECE7-48A8-9179-7AD6F23A2A4A}" srcOrd="1" destOrd="0" presId="urn:microsoft.com/office/officeart/2005/8/layout/hProcess3"/>
    <dgm:cxn modelId="{DE799087-26D2-4BF3-A71C-5E24655353E2}" type="presParOf" srcId="{B754A37E-ECE7-48A8-9179-7AD6F23A2A4A}" destId="{F1B4ED3B-177D-4E61-8BF2-26591869D560}" srcOrd="0" destOrd="0" presId="urn:microsoft.com/office/officeart/2005/8/layout/hProcess3"/>
    <dgm:cxn modelId="{037CB753-0FCD-4DD8-9CFB-33D64B6E7C3C}" type="presParOf" srcId="{B754A37E-ECE7-48A8-9179-7AD6F23A2A4A}" destId="{2844602F-E412-45CF-B6F6-81914B133C09}" srcOrd="1" destOrd="0" presId="urn:microsoft.com/office/officeart/2005/8/layout/hProcess3"/>
    <dgm:cxn modelId="{B9AF5B0E-DF7C-4805-860A-355D0CCA16AA}" type="presParOf" srcId="{2844602F-E412-45CF-B6F6-81914B133C09}" destId="{D5BF222E-0F12-466E-B948-A36DA6C46E97}" srcOrd="0" destOrd="0" presId="urn:microsoft.com/office/officeart/2005/8/layout/hProcess3"/>
    <dgm:cxn modelId="{AEFB7495-31AA-4A6C-97BB-0D2F90D3D4F9}" type="presParOf" srcId="{2844602F-E412-45CF-B6F6-81914B133C09}" destId="{C5D13E5D-134A-4DD9-A53C-689C2BEC0C0E}" srcOrd="1" destOrd="0" presId="urn:microsoft.com/office/officeart/2005/8/layout/hProcess3"/>
    <dgm:cxn modelId="{327171F7-6DE1-4893-B46E-67EC08A32EF6}" type="presParOf" srcId="{2844602F-E412-45CF-B6F6-81914B133C09}" destId="{BD20F7B9-4A3C-4AF0-97B2-917EB47DB3A3}" srcOrd="2" destOrd="0" presId="urn:microsoft.com/office/officeart/2005/8/layout/hProcess3"/>
    <dgm:cxn modelId="{C531F1CE-0B83-4D43-849D-601C9AB89114}" type="presParOf" srcId="{2844602F-E412-45CF-B6F6-81914B133C09}" destId="{661E014C-C5F8-4853-8901-BB2B06D8BF8F}" srcOrd="3" destOrd="0" presId="urn:microsoft.com/office/officeart/2005/8/layout/hProcess3"/>
    <dgm:cxn modelId="{62E36CD8-1A46-4A3A-A35E-1AAB7C18B88E}" type="presParOf" srcId="{B754A37E-ECE7-48A8-9179-7AD6F23A2A4A}" destId="{03787D51-AE59-462C-A78A-1393060A9EBA}" srcOrd="2" destOrd="0" presId="urn:microsoft.com/office/officeart/2005/8/layout/hProcess3"/>
    <dgm:cxn modelId="{3A3066DE-6C2B-4AC4-89CA-B1FC0967DF28}" type="presParOf" srcId="{B754A37E-ECE7-48A8-9179-7AD6F23A2A4A}" destId="{21A34820-3B08-49C6-B6AF-338748F31A41}" srcOrd="3" destOrd="0" presId="urn:microsoft.com/office/officeart/2005/8/layout/hProcess3"/>
    <dgm:cxn modelId="{5F5DB1A4-6048-4B48-BF0B-93707093A684}" type="presParOf" srcId="{21A34820-3B08-49C6-B6AF-338748F31A41}" destId="{F50FE9A9-D2D3-494E-9EE0-9467DEDC5121}" srcOrd="0" destOrd="0" presId="urn:microsoft.com/office/officeart/2005/8/layout/hProcess3"/>
    <dgm:cxn modelId="{89492F33-E7BC-48FE-A0AB-45F3DB56EDCA}" type="presParOf" srcId="{21A34820-3B08-49C6-B6AF-338748F31A41}" destId="{2801B075-BDFA-4D0A-B078-45F85C03FC5C}" srcOrd="1" destOrd="0" presId="urn:microsoft.com/office/officeart/2005/8/layout/hProcess3"/>
    <dgm:cxn modelId="{16F26300-426A-48DF-8BCE-711C2D7AA62A}" type="presParOf" srcId="{21A34820-3B08-49C6-B6AF-338748F31A41}" destId="{1A0BD1CC-A1E7-49E0-8ADD-299FD168A2F9}" srcOrd="2" destOrd="0" presId="urn:microsoft.com/office/officeart/2005/8/layout/hProcess3"/>
    <dgm:cxn modelId="{1E46EDF0-A106-4B96-BE28-797351EF1E77}" type="presParOf" srcId="{21A34820-3B08-49C6-B6AF-338748F31A41}" destId="{3FF77630-CB5E-4779-8054-5FB54E0B917F}" srcOrd="3" destOrd="0" presId="urn:microsoft.com/office/officeart/2005/8/layout/hProcess3"/>
    <dgm:cxn modelId="{901D51BE-27E0-47DE-A4A1-2AC1925A677F}" type="presParOf" srcId="{B754A37E-ECE7-48A8-9179-7AD6F23A2A4A}" destId="{DCEED6BE-72DC-4B80-8CD0-1B3BBFA01E74}" srcOrd="4" destOrd="0" presId="urn:microsoft.com/office/officeart/2005/8/layout/hProcess3"/>
    <dgm:cxn modelId="{B669FEB4-0252-4C90-B7C7-FA558C5796E8}" type="presParOf" srcId="{B754A37E-ECE7-48A8-9179-7AD6F23A2A4A}" destId="{7212DA09-5A70-4D1B-AA32-2B49CFC67C52}" srcOrd="5" destOrd="0" presId="urn:microsoft.com/office/officeart/2005/8/layout/hProcess3"/>
    <dgm:cxn modelId="{8C692899-576C-410E-939B-DDAF7A809CB0}" type="presParOf" srcId="{7212DA09-5A70-4D1B-AA32-2B49CFC67C52}" destId="{D39452D3-D324-43AB-B96C-384C45FB2795}" srcOrd="0" destOrd="0" presId="urn:microsoft.com/office/officeart/2005/8/layout/hProcess3"/>
    <dgm:cxn modelId="{D023E6F5-A9A5-469B-9432-4840D75D1EAB}" type="presParOf" srcId="{7212DA09-5A70-4D1B-AA32-2B49CFC67C52}" destId="{F96B0FE7-99A1-4320-AA26-AD7D8B0D0524}" srcOrd="1" destOrd="0" presId="urn:microsoft.com/office/officeart/2005/8/layout/hProcess3"/>
    <dgm:cxn modelId="{6A7F05EA-A8CF-4A3D-ABF3-AC960D4C7880}" type="presParOf" srcId="{7212DA09-5A70-4D1B-AA32-2B49CFC67C52}" destId="{23653809-519B-4C15-B314-AFDD4A101964}" srcOrd="2" destOrd="0" presId="urn:microsoft.com/office/officeart/2005/8/layout/hProcess3"/>
    <dgm:cxn modelId="{21E5062C-A851-423A-B7BD-898ACF1CCC39}" type="presParOf" srcId="{7212DA09-5A70-4D1B-AA32-2B49CFC67C52}" destId="{3C790198-92BF-4FD1-824E-3FE485146C7E}" srcOrd="3" destOrd="0" presId="urn:microsoft.com/office/officeart/2005/8/layout/hProcess3"/>
    <dgm:cxn modelId="{F8C2C43A-0E2B-4068-A6E3-0D432E1D15C6}" type="presParOf" srcId="{B754A37E-ECE7-48A8-9179-7AD6F23A2A4A}" destId="{9F9ECF18-ABAC-4871-947B-652306617BDB}" srcOrd="6" destOrd="0" presId="urn:microsoft.com/office/officeart/2005/8/layout/hProcess3"/>
    <dgm:cxn modelId="{CB7C0E7A-DB8E-47E6-B0AE-D61DFBD77315}" type="presParOf" srcId="{B754A37E-ECE7-48A8-9179-7AD6F23A2A4A}" destId="{0C97F82B-60EF-4A1F-BF7D-0412A1B8E303}" srcOrd="7" destOrd="0" presId="urn:microsoft.com/office/officeart/2005/8/layout/hProcess3"/>
    <dgm:cxn modelId="{FEA2896A-A425-4602-B6FF-B62C53909C93}" type="presParOf" srcId="{0C97F82B-60EF-4A1F-BF7D-0412A1B8E303}" destId="{3B4CAB96-EA3E-4783-A1F2-8A8F9A53E156}" srcOrd="0" destOrd="0" presId="urn:microsoft.com/office/officeart/2005/8/layout/hProcess3"/>
    <dgm:cxn modelId="{474A2A2F-9F44-46DC-B8F5-C4133C0C70FA}" type="presParOf" srcId="{0C97F82B-60EF-4A1F-BF7D-0412A1B8E303}" destId="{14E7E3A0-F51A-4829-93CF-10FA7A3B2B0B}" srcOrd="1" destOrd="0" presId="urn:microsoft.com/office/officeart/2005/8/layout/hProcess3"/>
    <dgm:cxn modelId="{14DA37D3-D86D-4C6E-9183-54E4A5DF81D1}" type="presParOf" srcId="{0C97F82B-60EF-4A1F-BF7D-0412A1B8E303}" destId="{EB2B531A-B247-4C24-ACD9-1E01DB08573B}" srcOrd="2" destOrd="0" presId="urn:microsoft.com/office/officeart/2005/8/layout/hProcess3"/>
    <dgm:cxn modelId="{D273F463-C43E-4C46-9CFB-5019A34E0C4B}" type="presParOf" srcId="{0C97F82B-60EF-4A1F-BF7D-0412A1B8E303}" destId="{6C78BF59-13E2-412E-9D1B-A8B96C61C66F}" srcOrd="3" destOrd="0" presId="urn:microsoft.com/office/officeart/2005/8/layout/hProcess3"/>
    <dgm:cxn modelId="{59D0FE7D-8767-45CF-B0CA-E59CEE0A8B1C}" type="presParOf" srcId="{B754A37E-ECE7-48A8-9179-7AD6F23A2A4A}" destId="{EA4B60C5-50E3-4754-95FF-52AB8EF3F350}" srcOrd="8" destOrd="0" presId="urn:microsoft.com/office/officeart/2005/8/layout/hProcess3"/>
    <dgm:cxn modelId="{983EA967-4AEC-4FCB-9B87-183654C8F5EC}" type="presParOf" srcId="{B754A37E-ECE7-48A8-9179-7AD6F23A2A4A}" destId="{5D9C1548-63AA-44D9-B5CE-8EC064D36B81}" srcOrd="9" destOrd="0" presId="urn:microsoft.com/office/officeart/2005/8/layout/hProcess3"/>
    <dgm:cxn modelId="{DFB67186-9F2C-4014-844A-ACF7450B35F3}" type="presParOf" srcId="{B754A37E-ECE7-48A8-9179-7AD6F23A2A4A}" destId="{0CF58C9C-CEC9-4072-882D-79626BA538A8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F58C9C-CEC9-4072-882D-79626BA538A8}">
      <dsp:nvSpPr>
        <dsp:cNvPr id="0" name=""/>
        <dsp:cNvSpPr/>
      </dsp:nvSpPr>
      <dsp:spPr>
        <a:xfrm>
          <a:off x="0" y="686991"/>
          <a:ext cx="8229600" cy="3151979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E7E3A0-F51A-4829-93CF-10FA7A3B2B0B}">
      <dsp:nvSpPr>
        <dsp:cNvPr id="0" name=""/>
        <dsp:cNvSpPr/>
      </dsp:nvSpPr>
      <dsp:spPr>
        <a:xfrm>
          <a:off x="5939938" y="1474986"/>
          <a:ext cx="1466701" cy="1575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5939938" y="1474986"/>
        <a:ext cx="1466701" cy="1575989"/>
      </dsp:txXfrm>
    </dsp:sp>
    <dsp:sp modelId="{F96B0FE7-99A1-4320-AA26-AD7D8B0D0524}">
      <dsp:nvSpPr>
        <dsp:cNvPr id="0" name=""/>
        <dsp:cNvSpPr/>
      </dsp:nvSpPr>
      <dsp:spPr>
        <a:xfrm>
          <a:off x="4179897" y="1474986"/>
          <a:ext cx="1466701" cy="1575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4179897" y="1474986"/>
        <a:ext cx="1466701" cy="1575989"/>
      </dsp:txXfrm>
    </dsp:sp>
    <dsp:sp modelId="{2801B075-BDFA-4D0A-B078-45F85C03FC5C}">
      <dsp:nvSpPr>
        <dsp:cNvPr id="0" name=""/>
        <dsp:cNvSpPr/>
      </dsp:nvSpPr>
      <dsp:spPr>
        <a:xfrm>
          <a:off x="2419856" y="1474986"/>
          <a:ext cx="1466701" cy="1575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2419856" y="1474986"/>
        <a:ext cx="1466701" cy="1575989"/>
      </dsp:txXfrm>
    </dsp:sp>
    <dsp:sp modelId="{C5D13E5D-134A-4DD9-A53C-689C2BEC0C0E}">
      <dsp:nvSpPr>
        <dsp:cNvPr id="0" name=""/>
        <dsp:cNvSpPr/>
      </dsp:nvSpPr>
      <dsp:spPr>
        <a:xfrm>
          <a:off x="659814" y="1474986"/>
          <a:ext cx="1466701" cy="1575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Expande</a:t>
          </a:r>
          <a:r>
            <a:rPr lang="en-US" sz="2500" kern="1200" dirty="0" smtClean="0"/>
            <a:t> Coordinate Algebra</a:t>
          </a:r>
          <a:endParaRPr lang="en-US" sz="2500" kern="1200" dirty="0"/>
        </a:p>
      </dsp:txBody>
      <dsp:txXfrm>
        <a:off x="659814" y="1474986"/>
        <a:ext cx="1466701" cy="1575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7E574-4BFE-41C6-8117-A2B78DD4442A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C3425-7E1A-4060-8ADF-E67FD37F79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725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8BFA55B-E6B8-4A52-8F7F-9113BA9A45DF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A95D1F0-FEE0-4171-BBF6-AAD8D6D6DD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02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endParaRPr lang="en-US" sz="1600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6D3B7C-FCA6-4E6D-8A00-283C7B931CEF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34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35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36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37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38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39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40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41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42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43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James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US" dirty="0" smtClean="0"/>
              <a:t>Brooke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en-US" sz="1600" dirty="0" smtClean="0"/>
              <a:t>Brooke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US" dirty="0" smtClean="0"/>
              <a:t>Brooke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US" dirty="0" smtClean="0"/>
              <a:t>Brooke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</a:pPr>
            <a:r>
              <a:rPr lang="en-US" sz="1600" smtClean="0"/>
              <a:t>Brooke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US" dirty="0" smtClean="0"/>
              <a:t>Brooke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Brooke</a:t>
            </a:r>
          </a:p>
          <a:p>
            <a:pPr marL="171689" indent="-171689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smtClean="0"/>
              <a:t>Brooke</a:t>
            </a:r>
          </a:p>
          <a:p>
            <a:pPr marL="457200" lvl="1" indent="0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Brooke</a:t>
            </a:r>
          </a:p>
          <a:p>
            <a:pPr marL="171689" indent="-171689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Brooke</a:t>
            </a:r>
          </a:p>
          <a:p>
            <a:pPr marL="171689" indent="-171689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98713" y="698500"/>
            <a:ext cx="2225675" cy="1670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11151" y="2520951"/>
            <a:ext cx="6400800" cy="6089968"/>
          </a:xfrm>
        </p:spPr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</a:pPr>
            <a:r>
              <a:rPr lang="en-US" sz="1600" dirty="0" smtClean="0"/>
              <a:t>Brooke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Brooke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US" sz="1600" dirty="0" smtClean="0"/>
              <a:t>James &amp; Brooke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95D1F0-FEE0-4171-BBF6-AAD8D6D6DD9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75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screen should appear</a:t>
            </a:r>
            <a:r>
              <a:rPr lang="en-US" baseline="0" dirty="0" smtClean="0"/>
              <a:t> when you select Comprehensive Course 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1648-7E2D-4A5C-AB4D-7CA996F185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907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fully interactive page will provide teachers with ease</a:t>
            </a:r>
            <a:r>
              <a:rPr lang="en-US" baseline="0" dirty="0" smtClean="0"/>
              <a:t> of access to the information that they need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1648-7E2D-4A5C-AB4D-7CA996F185A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761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sections are designed</a:t>
            </a:r>
            <a:r>
              <a:rPr lang="en-US" baseline="0" dirty="0" smtClean="0"/>
              <a:t> to tie together many other areas of support offered by GADOE and other states implementing CCSS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1648-7E2D-4A5C-AB4D-7CA996F185A3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796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Follow the Task section, teachers will</a:t>
            </a:r>
            <a:r>
              <a:rPr lang="en-US" baseline="0" dirty="0" smtClean="0"/>
              <a:t> find detailed information in the FAL section with examples and links to videos of teachers using FALs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1648-7E2D-4A5C-AB4D-7CA996F185A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57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5D452-1CAC-4FB2-BBE0-1B1A465A7A4D}" type="slidenum">
              <a:rPr lang="en-US"/>
              <a:pPr/>
              <a:t>33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James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55722-A9B4-4540-80DC-D13700BA2660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F07CB-545B-4FAC-B891-1A08A2F46C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816B7-0D84-4394-A043-0DCB5CE3AA5C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07065-8CE4-4038-BC35-61F26DB01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012BF-B209-4445-A89E-7FB2872DF2C2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BF901-778F-42D2-96F1-EE232143EF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455722-A9B4-4540-80DC-D13700BA2660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3F07CB-545B-4FAC-B891-1A08A2F46C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65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DEA37E-02F4-436F-B890-43226EA9BC48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DF973-4913-44A9-9C34-A61CF21E5B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141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B13896-3AA0-4CBF-85BE-631E084B481C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D4266F-16A2-4AC8-BB72-898D524891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645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89684E-17FA-4239-9274-27CFEAB3FE03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D409FD-1D34-4EA1-B4AC-9E903D4A81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19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C10DB1-01DA-48AB-9F99-ED40CAF55822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1A8B44-C7F6-48F5-9D01-AE3DE2A37F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31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18A3CD-D1C9-4338-ABAD-0400F9611BF0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BA01B3-E892-48D1-AF7E-F96D70C8AE0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61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BEC5DE-46E0-4CDD-A166-C18890698598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B03018-FBDC-4249-B70B-B943AF8D95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449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EC98BA-D25F-4645-A181-4814D9AEB050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66AFF-E9D9-443A-923A-85F2667726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48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EA37E-02F4-436F-B890-43226EA9BC48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DF973-4913-44A9-9C34-A61CF21E5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C8E991-BE1E-4D08-BF69-14E62227E662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10406-228F-4845-A5BA-BC6CB64278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25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3816B7-0D84-4394-A043-0DCB5CE3AA5C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07065-8CE4-4038-BC35-61F26DB01A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412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D012BF-B209-4445-A89E-7FB2872DF2C2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CBF901-778F-42D2-96F1-EE232143EF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303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13896-3AA0-4CBF-85BE-631E084B481C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4266F-16A2-4AC8-BB72-898D524891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9684E-17FA-4239-9274-27CFEAB3FE03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409FD-1D34-4EA1-B4AC-9E903D4A81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10DB1-01DA-48AB-9F99-ED40CAF55822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A8B44-C7F6-48F5-9D01-AE3DE2A37F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8A3CD-D1C9-4338-ABAD-0400F9611BF0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A01B3-E892-48D1-AF7E-F96D70C8A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EC5DE-46E0-4CDD-A166-C18890698598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03018-FBDC-4249-B70B-B943AF8D9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C98BA-D25F-4645-A181-4814D9AEB050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66AFF-E9D9-443A-923A-85F266772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8E991-BE1E-4D08-BF69-14E62227E662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10406-228F-4845-A5BA-BC6CB6427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GaDOE_PPT_bg_charcoal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4200" y="6356350"/>
            <a:ext cx="106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9C4ACAD-39EC-4D44-8A87-53D2DB3E8137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77AB964-1A21-4543-97AC-CDD79CDC97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9C4ACAD-39EC-4D44-8A87-53D2DB3E8137}" type="datetimeFigureOut">
              <a:rPr lang="en-US" smtClean="0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7AB964-1A21-4543-97AC-CDD79CDC975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47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bkline@doe.k12.ga.us" TargetMode="External"/><Relationship Id="rId4" Type="http://schemas.openxmlformats.org/officeDocument/2006/relationships/hyperlink" Target="mailto:jpratt@doe.k12.ga.us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eorgiastandards.org/Common-Core/Pages/Math-9-12.aspx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georgiastandards.org/Common-Core/Common%20Core%20Frameworks/CCGPS_Math_9-12_CoorAlgebra_Comprehensive_Course_Overview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2.jpe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rgiastandards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28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2.jpeg"/><Relationship Id="rId4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29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2.jpeg"/><Relationship Id="rId4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29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2.jpeg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30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2.jpeg"/><Relationship Id="rId4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doe.org/Curriculum-Instruction-and-Assessment/Assessment/Pages/EOCT-Resources.aspx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rgiastandards.org/Common-Core/Pages/Math-PL-Sessions.aspx" TargetMode="External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eorgiastandards.org/Common-Core/Pages/Mathematics-Formative-Assessment-Lessons-Videos.aspx" TargetMode="External"/><Relationship Id="rId5" Type="http://schemas.openxmlformats.org/officeDocument/2006/relationships/hyperlink" Target="https://www.georgiastandards.org/Common-Core/Pages/Math-9-12.aspx" TargetMode="External"/><Relationship Id="rId4" Type="http://schemas.openxmlformats.org/officeDocument/2006/relationships/hyperlink" Target="http://ccgpsmathematics9-8.wikispaces.com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restandards.org/" TargetMode="External"/><Relationship Id="rId13" Type="http://schemas.openxmlformats.org/officeDocument/2006/relationships/hyperlink" Target="http://www.ccsstoolbox.org/" TargetMode="External"/><Relationship Id="rId3" Type="http://schemas.openxmlformats.org/officeDocument/2006/relationships/hyperlink" Target="http://bit.ly/RwWTdc" TargetMode="External"/><Relationship Id="rId7" Type="http://schemas.openxmlformats.org/officeDocument/2006/relationships/hyperlink" Target="http://www.ccsstoolbox.com/" TargetMode="External"/><Relationship Id="rId12" Type="http://schemas.openxmlformats.org/officeDocument/2006/relationships/hyperlink" Target="http://illustrativemathematics.org/" TargetMode="External"/><Relationship Id="rId17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6" Type="http://schemas.openxmlformats.org/officeDocument/2006/relationships/hyperlink" Target="http://bit.ly/OoyaK5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athematicsvisionproject.org/index.html" TargetMode="External"/><Relationship Id="rId11" Type="http://schemas.openxmlformats.org/officeDocument/2006/relationships/hyperlink" Target="http://www.map.mathshell.org.uk/materials/index.php" TargetMode="External"/><Relationship Id="rId5" Type="http://schemas.openxmlformats.org/officeDocument/2006/relationships/hyperlink" Target="http://www.illustrativemathematics.org/" TargetMode="External"/><Relationship Id="rId15" Type="http://schemas.openxmlformats.org/officeDocument/2006/relationships/hyperlink" Target="http://www.parcconline.org/" TargetMode="External"/><Relationship Id="rId10" Type="http://schemas.openxmlformats.org/officeDocument/2006/relationships/hyperlink" Target="http://learnzillion.com/" TargetMode="External"/><Relationship Id="rId4" Type="http://schemas.openxmlformats.org/officeDocument/2006/relationships/hyperlink" Target="http://bit.ly/yyhvtc" TargetMode="External"/><Relationship Id="rId9" Type="http://schemas.openxmlformats.org/officeDocument/2006/relationships/hyperlink" Target="http://commoncoretools.me/" TargetMode="External"/><Relationship Id="rId14" Type="http://schemas.openxmlformats.org/officeDocument/2006/relationships/hyperlink" Target="http://www.smarterbalanced.org/smarter-balanced-assessments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chieve.org/" TargetMode="External"/><Relationship Id="rId3" Type="http://schemas.openxmlformats.org/officeDocument/2006/relationships/hyperlink" Target="http://www.insidemathematics.org/" TargetMode="External"/><Relationship Id="rId7" Type="http://schemas.openxmlformats.org/officeDocument/2006/relationships/hyperlink" Target="http://bit.ly/cGZlce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eachingchannel.org/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://www.edutopia.org/" TargetMode="External"/><Relationship Id="rId10" Type="http://schemas.openxmlformats.org/officeDocument/2006/relationships/hyperlink" Target="http://robertkaplinsky.com/" TargetMode="External"/><Relationship Id="rId4" Type="http://schemas.openxmlformats.org/officeDocument/2006/relationships/hyperlink" Target="http://www.learner.org/index.html" TargetMode="External"/><Relationship Id="rId9" Type="http://schemas.openxmlformats.org/officeDocument/2006/relationships/hyperlink" Target="http://blog.mrmeyer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rgiastandards.org/Pages/Default.asp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hyperlink" Target="http://robertkaplinsky.com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obertkaplinsky.com/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3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obertkaplinsky.com/what-does-it-mean-to-understand-mathematics/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robertkaplinsky.com/what-does-it-mean-to-understand-mathematics/" TargetMode="External"/><Relationship Id="rId4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rveymonkey.com/s/WZKG5G2" TargetMode="External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mailto:bkline@doe.k12.ga.us" TargetMode="External"/><Relationship Id="rId4" Type="http://schemas.openxmlformats.org/officeDocument/2006/relationships/hyperlink" Target="mailto:jpratt@doe.k12.ga.us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ccgpsmathematics9-10.wikispaces.com/" TargetMode="External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hyperlink" Target="mailto:jpratt@doe.k12.ga.us" TargetMode="External"/><Relationship Id="rId5" Type="http://schemas.openxmlformats.org/officeDocument/2006/relationships/hyperlink" Target="mailto:bkline@doe.k12.ga.us" TargetMode="External"/><Relationship Id="rId4" Type="http://schemas.openxmlformats.org/officeDocument/2006/relationships/hyperlink" Target="https://www.georgiastandards.org/Common-Core/Pages/Math.asp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rgiastandards.org/Pages/Default.asp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rgiastandards.org/Common-Core/Pages/default.aspx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rgiastandards.org/Common-Core/Pages/Math.aspx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rgiastandards.org/Common-Core/Pages/Math-9-12.aspx" TargetMode="External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839200" cy="2514600"/>
          </a:xfrm>
        </p:spPr>
        <p:txBody>
          <a:bodyPr/>
          <a:lstStyle/>
          <a:p>
            <a:r>
              <a:rPr lang="en-US" dirty="0" smtClean="0"/>
              <a:t>CCGPS Mathematics</a:t>
            </a:r>
            <a:br>
              <a:rPr lang="en-US" dirty="0" smtClean="0"/>
            </a:br>
            <a:r>
              <a:rPr lang="en-US" dirty="0" smtClean="0"/>
              <a:t>Coordinate Algebra Update Webinar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200" dirty="0" smtClean="0"/>
              <a:t>Unit 3: Linear and Exponential Functions</a:t>
            </a:r>
            <a:br>
              <a:rPr lang="en-US" sz="3200" dirty="0" smtClean="0"/>
            </a:br>
            <a:r>
              <a:rPr lang="en-US" sz="2400" dirty="0" smtClean="0"/>
              <a:t>September 13, 2013</a:t>
            </a:r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168275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 bwMode="auto">
          <a:xfrm>
            <a:off x="228600" y="2667000"/>
            <a:ext cx="8763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James Pratt – </a:t>
            </a:r>
            <a:r>
              <a:rPr lang="en-US" sz="2400" dirty="0" smtClean="0">
                <a:solidFill>
                  <a:schemeClr val="tx1"/>
                </a:solidFill>
                <a:hlinkClick r:id="rId4"/>
              </a:rPr>
              <a:t>jpratt@doe.k12.ga.us</a:t>
            </a:r>
            <a:r>
              <a:rPr lang="en-US" sz="2400" dirty="0" smtClean="0">
                <a:solidFill>
                  <a:schemeClr val="tx1"/>
                </a:solidFill>
              </a:rPr>
              <a:t>     Brooke Kline – </a:t>
            </a:r>
            <a:r>
              <a:rPr lang="en-US" sz="2400" dirty="0" smtClean="0">
                <a:solidFill>
                  <a:schemeClr val="tx1"/>
                </a:solidFill>
                <a:hlinkClick r:id="rId5"/>
              </a:rPr>
              <a:t>bkline@doe.k12.ga.us</a:t>
            </a:r>
            <a:endParaRPr lang="en-US" sz="240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Secondary Mathematics Specialists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05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Microphone and speakers can be configured by going to:</a:t>
            </a:r>
            <a:br>
              <a:rPr lang="en-US" sz="2400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2400" dirty="0">
                <a:solidFill>
                  <a:schemeClr val="tx1"/>
                </a:solidFill>
                <a:cs typeface="Times New Roman" pitchFamily="18" charset="0"/>
              </a:rPr>
              <a:t>Tools – Audio – Audio setup wizard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000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These materials are for nonprofit educational purposes only.  Any other use may constitute copyright infringement.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74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Select the Comprehensive Course Overview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06979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83820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own Arrow 7"/>
          <p:cNvSpPr/>
          <p:nvPr/>
        </p:nvSpPr>
        <p:spPr>
          <a:xfrm rot="19593436">
            <a:off x="5133236" y="2276937"/>
            <a:ext cx="285878" cy="245785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19800" y="4419601"/>
            <a:ext cx="1752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624840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  <p:sp>
        <p:nvSpPr>
          <p:cNvPr id="10" name="5-Point Star 9">
            <a:hlinkClick r:id="rId8"/>
          </p:cNvPr>
          <p:cNvSpPr/>
          <p:nvPr/>
        </p:nvSpPr>
        <p:spPr>
          <a:xfrm>
            <a:off x="609600" y="57150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2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18" y="228599"/>
            <a:ext cx="8229600" cy="586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Point Star 3">
            <a:hlinkClick r:id="rId4"/>
          </p:cNvPr>
          <p:cNvSpPr/>
          <p:nvPr/>
        </p:nvSpPr>
        <p:spPr>
          <a:xfrm>
            <a:off x="7162800" y="5257800"/>
            <a:ext cx="5334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05600" y="5778987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0165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Table of Contents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81400" cy="4525963"/>
          </a:xfrm>
        </p:spPr>
        <p:txBody>
          <a:bodyPr/>
          <a:lstStyle/>
          <a:p>
            <a:r>
              <a:rPr lang="en-US" dirty="0" smtClean="0"/>
              <a:t>Outlines the Major areas of Focus for the Course</a:t>
            </a:r>
          </a:p>
          <a:p>
            <a:r>
              <a:rPr lang="en-US" dirty="0" smtClean="0"/>
              <a:t>Fully Interactive when viewed via internet</a:t>
            </a:r>
          </a:p>
          <a:p>
            <a:r>
              <a:rPr lang="en-US" dirty="0" smtClean="0"/>
              <a:t>Hover over a section and select to access the section quickly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371600"/>
            <a:ext cx="4648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00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Sections of Interest</a:t>
            </a:r>
            <a:endParaRPr lang="en-US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1143000"/>
            <a:ext cx="7543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latin typeface="+mn-lt"/>
              </a:rPr>
              <a:t>Flipbook Access: Detailed Information About Each Standard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latin typeface="+mn-lt"/>
              </a:rPr>
              <a:t>Unit Descriptions: Overview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latin typeface="+mn-lt"/>
              </a:rPr>
              <a:t>Webinar Information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latin typeface="+mn-lt"/>
              </a:rPr>
              <a:t>Assessment Resources and Instructional Support Resources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latin typeface="+mn-lt"/>
              </a:rPr>
              <a:t>Internet Resources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latin typeface="+mn-lt"/>
              </a:rPr>
              <a:t>Curriculum Map</a:t>
            </a:r>
            <a:endParaRPr lang="en-US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918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Formative Assessment Lessons (FALs)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47800"/>
            <a:ext cx="89154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92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CCGPS Math Wiki Space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8686799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79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Problem-Based-Learning--Check </a:t>
            </a:r>
            <a:r>
              <a:rPr lang="en-US" sz="2400" dirty="0"/>
              <a:t>out Dan Meyer, Robert </a:t>
            </a:r>
            <a:r>
              <a:rPr lang="en-US" sz="2400" dirty="0" err="1"/>
              <a:t>Kaplinksy’s</a:t>
            </a:r>
            <a:r>
              <a:rPr lang="en-US" sz="2400" dirty="0"/>
              <a:t> websites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Provide several entry points to the standards.</a:t>
            </a:r>
          </a:p>
          <a:p>
            <a:endParaRPr lang="en-US" sz="2400" dirty="0"/>
          </a:p>
          <a:p>
            <a:r>
              <a:rPr lang="en-US" sz="2400" dirty="0"/>
              <a:t>Teachers should review all tasks in a given unit to determine which tasks would be appropriate for their students.  Tasks can be adapted to fit the needs or your classroom.    Most standards are covered by various tasks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66428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Unit Revisions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ore user-friendly</a:t>
            </a:r>
          </a:p>
          <a:p>
            <a:r>
              <a:rPr lang="en-US" dirty="0" smtClean="0"/>
              <a:t>Provide teachers with task summaries</a:t>
            </a:r>
          </a:p>
          <a:p>
            <a:r>
              <a:rPr lang="en-US" dirty="0" smtClean="0"/>
              <a:t>Give teachers tools necessary to quickly analyze tasks</a:t>
            </a:r>
          </a:p>
          <a:p>
            <a:r>
              <a:rPr lang="en-US" dirty="0" smtClean="0"/>
              <a:t>Provide tasks from different sources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6540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 to Unit Frameworks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95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TASK TABLE</a:t>
            </a:r>
          </a:p>
          <a:p>
            <a:r>
              <a:rPr lang="en-US" dirty="0" smtClean="0"/>
              <a:t>Outlines the tasks by type, content and standard.</a:t>
            </a:r>
          </a:p>
          <a:p>
            <a:r>
              <a:rPr lang="en-US" dirty="0" smtClean="0"/>
              <a:t>Provides suggested times</a:t>
            </a:r>
          </a:p>
          <a:p>
            <a:r>
              <a:rPr lang="en-US" dirty="0" smtClean="0"/>
              <a:t>Hyperlinks to PDFs and Word </a:t>
            </a:r>
            <a:r>
              <a:rPr lang="en-US" dirty="0" err="1" smtClean="0"/>
              <a:t>Docsv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90625"/>
            <a:ext cx="5372100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2819400" y="1686448"/>
            <a:ext cx="2819400" cy="91440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667000" y="2895600"/>
            <a:ext cx="965479" cy="1148862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895600" y="4724400"/>
            <a:ext cx="736879" cy="22860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03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 to Unit Frameworks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89703"/>
            <a:ext cx="5395965" cy="5504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838200" y="2895600"/>
            <a:ext cx="2514600" cy="30480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845574" y="3200400"/>
            <a:ext cx="2507226" cy="38100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845574" y="3200400"/>
            <a:ext cx="2507226" cy="274320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99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228601"/>
            <a:ext cx="6705600" cy="7619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sz="4000" dirty="0" smtClean="0">
                <a:latin typeface="Arial Narrow" pitchFamily="34" charset="0"/>
              </a:rPr>
              <a:t>What are update webinars?</a:t>
            </a:r>
            <a:endParaRPr lang="en-US" sz="4000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295400"/>
            <a:ext cx="8991600" cy="1524000"/>
          </a:xfrm>
        </p:spPr>
        <p:txBody>
          <a:bodyPr/>
          <a:lstStyle/>
          <a:p>
            <a:pPr lvl="1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Update </a:t>
            </a:r>
            <a:r>
              <a:rPr lang="en-US" dirty="0">
                <a:solidFill>
                  <a:schemeClr val="tx1"/>
                </a:solidFill>
              </a:rPr>
              <a:t>on the work of the 2013 Resource Revision Team </a:t>
            </a:r>
          </a:p>
          <a:p>
            <a:pPr marL="1371600" lvl="2" indent="-457200" algn="l">
              <a:buFont typeface="Wingdings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</a:rPr>
              <a:t>Overall revisions</a:t>
            </a:r>
          </a:p>
          <a:p>
            <a:pPr marL="1371600" lvl="2" indent="-457200" algn="l">
              <a:buFont typeface="Wingdings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</a:rPr>
              <a:t>Unit </a:t>
            </a:r>
            <a:r>
              <a:rPr lang="en-US" sz="2600" dirty="0" smtClean="0">
                <a:solidFill>
                  <a:schemeClr val="tx1"/>
                </a:solidFill>
              </a:rPr>
              <a:t>3 </a:t>
            </a:r>
            <a:r>
              <a:rPr lang="en-US" sz="2600" dirty="0">
                <a:solidFill>
                  <a:schemeClr val="tx1"/>
                </a:solidFill>
              </a:rPr>
              <a:t>revisions</a:t>
            </a:r>
          </a:p>
          <a:p>
            <a:pPr lvl="1" algn="l"/>
            <a:endParaRPr lang="en-US" sz="26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l"/>
            <a:endParaRPr lang="en-US" sz="26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5807075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01" y="2209800"/>
            <a:ext cx="2332699" cy="34423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Subtitle 2"/>
          <p:cNvSpPr txBox="1">
            <a:spLocks/>
          </p:cNvSpPr>
          <p:nvPr/>
        </p:nvSpPr>
        <p:spPr bwMode="auto">
          <a:xfrm>
            <a:off x="304800" y="2819400"/>
            <a:ext cx="548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Addressing areas which teachers have found to be more challenging</a:t>
            </a:r>
          </a:p>
          <a:p>
            <a:pPr lvl="1"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Resources</a:t>
            </a:r>
          </a:p>
          <a:p>
            <a:pPr lvl="1" algn="l"/>
            <a:endParaRPr lang="en-US" sz="26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l"/>
            <a:endParaRPr lang="en-US" sz="26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ym typeface="Wingdings"/>
              </a:rPr>
              <a:t>Tasks </a:t>
            </a:r>
            <a:r>
              <a:rPr lang="en-US" sz="2400" dirty="0">
                <a:sym typeface="Wingdings"/>
              </a:rPr>
              <a:t>primarily address</a:t>
            </a:r>
            <a:r>
              <a:rPr lang="en-US" sz="2400" dirty="0" smtClean="0">
                <a:sym typeface="Wingdings"/>
              </a:rPr>
              <a:t>:</a:t>
            </a:r>
          </a:p>
          <a:p>
            <a:pPr lvl="1"/>
            <a:r>
              <a:rPr lang="en-US" sz="2000" dirty="0" smtClean="0">
                <a:sym typeface="Wingdings"/>
              </a:rPr>
              <a:t>Modeling situations with linear or exponential functions</a:t>
            </a:r>
          </a:p>
          <a:p>
            <a:pPr lvl="1"/>
            <a:r>
              <a:rPr lang="en-US" sz="2000" dirty="0" smtClean="0">
                <a:sym typeface="Wingdings"/>
              </a:rPr>
              <a:t>Exploring function notation and transformations</a:t>
            </a:r>
          </a:p>
          <a:p>
            <a:pPr lvl="1"/>
            <a:r>
              <a:rPr lang="en-US" sz="2000" dirty="0" smtClean="0">
                <a:sym typeface="Wingdings"/>
              </a:rPr>
              <a:t>Understanding sequences as functions</a:t>
            </a: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29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22987"/>
            <a:ext cx="3715416" cy="225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Exponential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Having Kittens</a:t>
            </a:r>
          </a:p>
          <a:p>
            <a:r>
              <a:rPr lang="en-US" dirty="0" smtClean="0"/>
              <a:t>Multiplying Cells</a:t>
            </a:r>
          </a:p>
          <a:p>
            <a:r>
              <a:rPr lang="en-US" dirty="0" smtClean="0"/>
              <a:t>Community Service, Sequences and Functions</a:t>
            </a:r>
          </a:p>
          <a:p>
            <a:r>
              <a:rPr lang="en-US" dirty="0" smtClean="0"/>
              <a:t>Paper Folding (from Unit1)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76600"/>
            <a:ext cx="2953416" cy="314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87" y="4114800"/>
            <a:ext cx="4533900" cy="220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853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Having Kittens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explore if cats could realistically have 2000 descendants in a year and a half.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6281351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854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Short task</a:t>
            </a:r>
          </a:p>
          <a:p>
            <a:r>
              <a:rPr lang="en-US" dirty="0" smtClean="0"/>
              <a:t>Students chart out cell populations over time.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200399"/>
            <a:ext cx="6255881" cy="304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093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Community Service, Sequences and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/>
          <a:lstStyle/>
          <a:p>
            <a:r>
              <a:rPr lang="en-US" dirty="0" smtClean="0"/>
              <a:t>Student explore comparisons in making money in a linear and in an exponential model.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382752"/>
            <a:ext cx="3791616" cy="404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4263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Talk is Cheap</a:t>
            </a:r>
          </a:p>
          <a:p>
            <a:r>
              <a:rPr lang="en-US" dirty="0" smtClean="0"/>
              <a:t>Building and Comparing Functions</a:t>
            </a:r>
          </a:p>
          <a:p>
            <a:r>
              <a:rPr lang="en-US" dirty="0" smtClean="0"/>
              <a:t>Functioning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972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High Functioning—Vertical Translations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71600"/>
            <a:ext cx="6738937" cy="518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621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High Functioning—Even and Odd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04963"/>
            <a:ext cx="6113775" cy="525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394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 FAL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Designed by the shell center</a:t>
            </a:r>
          </a:p>
          <a:p>
            <a:r>
              <a:rPr lang="en-US" dirty="0" smtClean="0"/>
              <a:t>Intended as student-driven, teacher-facilitated lessons that build conceptual understanding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34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look at MARS FAL: Comparing Investments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600200"/>
            <a:ext cx="68961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3600" y="1277034"/>
            <a:ext cx="2417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/>
                </a:solidFill>
              </a:rPr>
              <a:t>Lesson Plan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brooke.kline\AppData\Local\Microsoft\Windows\Temporary Internet Files\Content.Outlook\A01ZT00J\CA group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838199"/>
            <a:ext cx="7848600" cy="5211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883275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14400" y="228600"/>
            <a:ext cx="71628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sz="3600" dirty="0" smtClean="0">
                <a:latin typeface="Arial Narrow" pitchFamily="34" charset="0"/>
              </a:rPr>
              <a:t>2013 CA Resource Revision Team</a:t>
            </a:r>
            <a:endParaRPr lang="en-US" sz="36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7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look at MARS FAL: Comparing Investments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77" y="1600200"/>
            <a:ext cx="701992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3600" y="1076980"/>
            <a:ext cx="29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</a:rPr>
              <a:t>Misconceptions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look at MARS FAL: Comparing Investments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7115175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6516" y="1277034"/>
            <a:ext cx="1955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/>
                </a:solidFill>
              </a:rPr>
              <a:t>Activities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look at MARS FAL: Comparing Investments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246" y="1600200"/>
            <a:ext cx="6630829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66516" y="1277034"/>
            <a:ext cx="2834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/>
                </a:solidFill>
              </a:rPr>
              <a:t>Student Work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1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dirty="0" smtClean="0"/>
                  <a:t>The coordinate plane shows two functions of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𝑓</m:t>
                    </m:r>
                    <m:r>
                      <a:rPr lang="en-US" sz="2400" b="0" i="1" dirty="0" smtClean="0">
                        <a:latin typeface="Cambria Math"/>
                      </a:rPr>
                      <m:t>(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is an increasing linear function.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𝑔</m:t>
                    </m:r>
                    <m:r>
                      <a:rPr lang="en-US" sz="2400" b="0" i="1" dirty="0" smtClean="0">
                        <a:latin typeface="Cambria Math"/>
                      </a:rPr>
                      <m:t>(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is an increasing exponential function.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Based </a:t>
                </a:r>
                <a:r>
                  <a:rPr lang="en-US" sz="2400" dirty="0"/>
                  <a:t>on the information, </a:t>
                </a:r>
                <a:r>
                  <a:rPr lang="en-US" sz="2400" dirty="0" smtClean="0"/>
                  <a:t>which statement </a:t>
                </a:r>
                <a:r>
                  <a:rPr lang="en-US" sz="2400" dirty="0"/>
                  <a:t>is </a:t>
                </a:r>
                <a:r>
                  <a:rPr lang="en-US" sz="2400" dirty="0" smtClean="0"/>
                  <a:t>true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 </a:t>
                </a:r>
                <a:r>
                  <a:rPr lang="en-US" sz="2400" dirty="0"/>
                  <a:t>for all real values of </a:t>
                </a:r>
                <a:r>
                  <a:rPr lang="en-US" sz="2400" dirty="0" smtClean="0"/>
                  <a:t>the domain </a:t>
                </a:r>
                <a:r>
                  <a:rPr lang="en-US" sz="2400" i="1" dirty="0"/>
                  <a:t>x </a:t>
                </a:r>
                <a:r>
                  <a:rPr lang="en-US" sz="2400" dirty="0"/>
                  <a:t>≥ 0</a:t>
                </a:r>
                <a:r>
                  <a:rPr lang="en-US" sz="2400" dirty="0" smtClean="0"/>
                  <a:t>?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 dirty="0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dirty="0" smtClean="0">
                        <a:latin typeface="Cambria Math"/>
                      </a:rPr>
                      <m:t>=</m:t>
                    </m:r>
                    <m:r>
                      <a:rPr lang="en-US" sz="2400" i="1" dirty="0" smtClean="0">
                        <a:latin typeface="Cambria Math"/>
                      </a:rPr>
                      <m:t>𝑔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only one value in </a:t>
                </a:r>
                <a:r>
                  <a:rPr lang="en-US" sz="2400" dirty="0" smtClean="0"/>
                  <a:t>the 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)=</m:t>
                    </m:r>
                    <m:r>
                      <a:rPr lang="en-US" sz="2400" i="1" dirty="0" smtClean="0">
                        <a:latin typeface="Cambria Math"/>
                      </a:rPr>
                      <m:t>𝑔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many values in the </a:t>
                </a:r>
                <a:r>
                  <a:rPr lang="en-US" sz="2400" dirty="0" smtClean="0"/>
                  <a:t>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)&gt;</m:t>
                    </m:r>
                    <m:r>
                      <a:rPr lang="en-US" sz="2400" i="1" dirty="0">
                        <a:latin typeface="Cambria Math"/>
                      </a:rPr>
                      <m:t>𝑔</m:t>
                    </m:r>
                    <m:r>
                      <a:rPr lang="en-US" sz="2400" i="1" dirty="0">
                        <a:latin typeface="Cambria Math"/>
                      </a:rPr>
                      <m:t>(</m:t>
                    </m:r>
                    <m:r>
                      <a:rPr lang="en-US" sz="2400" i="1" dirty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all values in the </a:t>
                </a:r>
                <a:r>
                  <a:rPr lang="en-US" sz="2400" dirty="0" smtClean="0"/>
                  <a:t>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)&lt;</m:t>
                    </m:r>
                    <m:r>
                      <a:rPr lang="en-US" sz="2400" i="1" dirty="0">
                        <a:latin typeface="Cambria Math"/>
                      </a:rPr>
                      <m:t>𝑔</m:t>
                    </m:r>
                    <m:r>
                      <a:rPr lang="en-US" sz="2400" i="1" dirty="0">
                        <a:latin typeface="Cambria Math"/>
                      </a:rPr>
                      <m:t>(</m:t>
                    </m:r>
                    <m:r>
                      <a:rPr lang="en-US" sz="2400" i="1" dirty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all values in the domain</a:t>
                </a:r>
                <a:endParaRPr lang="en-US" sz="24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3"/>
                <a:stretch>
                  <a:fillRect l="-1123" t="-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488" y="1335272"/>
            <a:ext cx="1948587" cy="198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56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1" y="1143000"/>
            <a:ext cx="8686800" cy="46482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MCC9</a:t>
            </a:r>
            <a:r>
              <a:rPr lang="en-US" sz="2400" dirty="0"/>
              <a:t>‐</a:t>
            </a:r>
            <a:r>
              <a:rPr lang="en-US" sz="2400" b="1" dirty="0"/>
              <a:t>12.F.LE.3 </a:t>
            </a:r>
            <a:r>
              <a:rPr lang="en-US" sz="2400" dirty="0"/>
              <a:t>Observe using graphs and tables that a quantity increasing exponentially eventually exceeds a quantity increasing linearly, </a:t>
            </a:r>
            <a:r>
              <a:rPr lang="en-US" sz="2400" strike="sngStrike" dirty="0" err="1"/>
              <a:t>quadratically</a:t>
            </a:r>
            <a:r>
              <a:rPr lang="en-US" sz="2400" strike="sngStrike" dirty="0"/>
              <a:t>, or (more generally) as a polynomial function</a:t>
            </a:r>
            <a:r>
              <a:rPr lang="en-US" sz="2400" dirty="0"/>
              <a:t>. </a:t>
            </a:r>
            <a:endParaRPr lang="en-US" sz="2400" dirty="0" smtClean="0"/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2018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dirty="0" smtClean="0"/>
                  <a:t>The coordinate plane shows two functions of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𝑓</m:t>
                    </m:r>
                    <m:r>
                      <a:rPr lang="en-US" sz="2400" b="0" i="1" dirty="0" smtClean="0">
                        <a:latin typeface="Cambria Math"/>
                      </a:rPr>
                      <m:t>(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is an increasing linear function.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𝑔</m:t>
                    </m:r>
                    <m:r>
                      <a:rPr lang="en-US" sz="2400" b="0" i="1" dirty="0" smtClean="0">
                        <a:latin typeface="Cambria Math"/>
                      </a:rPr>
                      <m:t>(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is an increasing exponential function.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Based </a:t>
                </a:r>
                <a:r>
                  <a:rPr lang="en-US" sz="2400" dirty="0"/>
                  <a:t>on the information, </a:t>
                </a:r>
                <a:r>
                  <a:rPr lang="en-US" sz="2400" dirty="0" smtClean="0"/>
                  <a:t>which statement </a:t>
                </a:r>
                <a:r>
                  <a:rPr lang="en-US" sz="2400" dirty="0"/>
                  <a:t>is </a:t>
                </a:r>
                <a:r>
                  <a:rPr lang="en-US" sz="2400" dirty="0" smtClean="0"/>
                  <a:t>true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 </a:t>
                </a:r>
                <a:r>
                  <a:rPr lang="en-US" sz="2400" dirty="0"/>
                  <a:t>for all real values of </a:t>
                </a:r>
                <a:r>
                  <a:rPr lang="en-US" sz="2400" dirty="0" smtClean="0"/>
                  <a:t>the domain </a:t>
                </a:r>
                <a:r>
                  <a:rPr lang="en-US" sz="2400" i="1" dirty="0"/>
                  <a:t>x </a:t>
                </a:r>
                <a:r>
                  <a:rPr lang="en-US" sz="2400" dirty="0"/>
                  <a:t>≥ 0</a:t>
                </a:r>
                <a:r>
                  <a:rPr lang="en-US" sz="2400" dirty="0" smtClean="0"/>
                  <a:t>?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 dirty="0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dirty="0" smtClean="0">
                        <a:latin typeface="Cambria Math"/>
                      </a:rPr>
                      <m:t>=</m:t>
                    </m:r>
                    <m:r>
                      <a:rPr lang="en-US" sz="2400" i="1" dirty="0" smtClean="0">
                        <a:latin typeface="Cambria Math"/>
                      </a:rPr>
                      <m:t>𝑔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only one value in </a:t>
                </a:r>
                <a:r>
                  <a:rPr lang="en-US" sz="2400" dirty="0" smtClean="0"/>
                  <a:t>the 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)=</m:t>
                    </m:r>
                    <m:r>
                      <a:rPr lang="en-US" sz="2400" i="1" dirty="0" smtClean="0">
                        <a:latin typeface="Cambria Math"/>
                      </a:rPr>
                      <m:t>𝑔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many values in the </a:t>
                </a:r>
                <a:r>
                  <a:rPr lang="en-US" sz="2400" dirty="0" smtClean="0"/>
                  <a:t>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)&gt;</m:t>
                    </m:r>
                    <m:r>
                      <a:rPr lang="en-US" sz="2400" i="1" dirty="0">
                        <a:latin typeface="Cambria Math"/>
                      </a:rPr>
                      <m:t>𝑔</m:t>
                    </m:r>
                    <m:r>
                      <a:rPr lang="en-US" sz="2400" i="1" dirty="0">
                        <a:latin typeface="Cambria Math"/>
                      </a:rPr>
                      <m:t>(</m:t>
                    </m:r>
                    <m:r>
                      <a:rPr lang="en-US" sz="2400" i="1" dirty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all values in the </a:t>
                </a:r>
                <a:r>
                  <a:rPr lang="en-US" sz="2400" dirty="0" smtClean="0"/>
                  <a:t>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)&lt;</m:t>
                    </m:r>
                    <m:r>
                      <a:rPr lang="en-US" sz="2400" i="1" dirty="0">
                        <a:latin typeface="Cambria Math"/>
                      </a:rPr>
                      <m:t>𝑔</m:t>
                    </m:r>
                    <m:r>
                      <a:rPr lang="en-US" sz="2400" i="1" dirty="0">
                        <a:latin typeface="Cambria Math"/>
                      </a:rPr>
                      <m:t>(</m:t>
                    </m:r>
                    <m:r>
                      <a:rPr lang="en-US" sz="2400" i="1" dirty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all values in the domain</a:t>
                </a:r>
                <a:endParaRPr lang="en-US" sz="24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3"/>
                <a:stretch>
                  <a:fillRect l="-1123" t="-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488" y="1335272"/>
            <a:ext cx="1948587" cy="198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2217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dirty="0" smtClean="0"/>
                  <a:t>The coordinate plane shows two functions of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𝑓</m:t>
                    </m:r>
                    <m:r>
                      <a:rPr lang="en-US" sz="2400" b="0" i="1" dirty="0" smtClean="0">
                        <a:latin typeface="Cambria Math"/>
                      </a:rPr>
                      <m:t>(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is an increasing linear function.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𝑔</m:t>
                    </m:r>
                    <m:r>
                      <a:rPr lang="en-US" sz="2400" b="0" i="1" dirty="0" smtClean="0">
                        <a:latin typeface="Cambria Math"/>
                      </a:rPr>
                      <m:t>(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is an increasing exponential function.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Based </a:t>
                </a:r>
                <a:r>
                  <a:rPr lang="en-US" sz="2400" dirty="0"/>
                  <a:t>on the information, </a:t>
                </a:r>
                <a:r>
                  <a:rPr lang="en-US" sz="2400" dirty="0" smtClean="0"/>
                  <a:t>which statement </a:t>
                </a:r>
                <a:r>
                  <a:rPr lang="en-US" sz="2400" dirty="0"/>
                  <a:t>is </a:t>
                </a:r>
                <a:r>
                  <a:rPr lang="en-US" sz="2400" dirty="0" smtClean="0"/>
                  <a:t>true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 </a:t>
                </a:r>
                <a:r>
                  <a:rPr lang="en-US" sz="2400" dirty="0"/>
                  <a:t>for all real values of </a:t>
                </a:r>
                <a:r>
                  <a:rPr lang="en-US" sz="2400" dirty="0" smtClean="0"/>
                  <a:t>the domain </a:t>
                </a:r>
                <a:r>
                  <a:rPr lang="en-US" sz="2400" i="1" dirty="0"/>
                  <a:t>x </a:t>
                </a:r>
                <a:r>
                  <a:rPr lang="en-US" sz="2400" dirty="0"/>
                  <a:t>≥ 0</a:t>
                </a:r>
                <a:r>
                  <a:rPr lang="en-US" sz="2400" dirty="0" smtClean="0"/>
                  <a:t>?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 dirty="0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dirty="0" smtClean="0">
                        <a:latin typeface="Cambria Math"/>
                      </a:rPr>
                      <m:t>=</m:t>
                    </m:r>
                    <m:r>
                      <a:rPr lang="en-US" sz="2400" i="1" dirty="0" smtClean="0">
                        <a:latin typeface="Cambria Math"/>
                      </a:rPr>
                      <m:t>𝑔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only one value in </a:t>
                </a:r>
                <a:r>
                  <a:rPr lang="en-US" sz="2400" dirty="0" smtClean="0"/>
                  <a:t>the 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)=</m:t>
                    </m:r>
                    <m:r>
                      <a:rPr lang="en-US" sz="2400" i="1" dirty="0" smtClean="0">
                        <a:latin typeface="Cambria Math"/>
                      </a:rPr>
                      <m:t>𝑔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many values in the </a:t>
                </a:r>
                <a:r>
                  <a:rPr lang="en-US" sz="2400" dirty="0" smtClean="0"/>
                  <a:t>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)&gt;</m:t>
                    </m:r>
                    <m:r>
                      <a:rPr lang="en-US" sz="2400" i="1" dirty="0">
                        <a:latin typeface="Cambria Math"/>
                      </a:rPr>
                      <m:t>𝑔</m:t>
                    </m:r>
                    <m:r>
                      <a:rPr lang="en-US" sz="2400" i="1" dirty="0">
                        <a:latin typeface="Cambria Math"/>
                      </a:rPr>
                      <m:t>(</m:t>
                    </m:r>
                    <m:r>
                      <a:rPr lang="en-US" sz="2400" i="1" dirty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all values in the </a:t>
                </a:r>
                <a:r>
                  <a:rPr lang="en-US" sz="2400" dirty="0" smtClean="0"/>
                  <a:t>domain</a:t>
                </a:r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)&lt;</m:t>
                    </m:r>
                    <m:r>
                      <a:rPr lang="en-US" sz="2400" i="1" dirty="0">
                        <a:latin typeface="Cambria Math"/>
                      </a:rPr>
                      <m:t>𝑔</m:t>
                    </m:r>
                    <m:r>
                      <a:rPr lang="en-US" sz="2400" i="1" dirty="0">
                        <a:latin typeface="Cambria Math"/>
                      </a:rPr>
                      <m:t>(</m:t>
                    </m:r>
                    <m:r>
                      <a:rPr lang="en-US" sz="2400" i="1" dirty="0">
                        <a:latin typeface="Cambria Math"/>
                      </a:rPr>
                      <m:t>𝑥</m:t>
                    </m:r>
                    <m:r>
                      <a:rPr lang="en-US" sz="2400" i="1" dirty="0">
                        <a:latin typeface="Cambria Math"/>
                      </a:rPr>
                      <m:t>) </m:t>
                    </m:r>
                  </m:oMath>
                </a14:m>
                <a:r>
                  <a:rPr lang="en-US" sz="2400" dirty="0"/>
                  <a:t>for all values in the domain</a:t>
                </a:r>
                <a:endParaRPr lang="en-US" sz="24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3"/>
                <a:stretch>
                  <a:fillRect l="-1123" t="-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033106" y="3807857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21.71%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33106" y="4256601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23.58%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33106" y="4705290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40.16%</a:t>
            </a:r>
            <a:endParaRPr 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033106" y="5143500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14.01%</a:t>
            </a:r>
            <a:endParaRPr lang="en-U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488" y="1335272"/>
            <a:ext cx="1948587" cy="198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788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3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457575"/>
            <a:ext cx="1676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5053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3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457575"/>
            <a:ext cx="1676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1800(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blipFill rotWithShape="1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0697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476625"/>
            <a:ext cx="15811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4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1800(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blipFill rotWithShape="1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8926" y="4306913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1300(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926" y="4306913"/>
                <a:ext cx="1040670" cy="381451"/>
              </a:xfrm>
              <a:prstGeom prst="rect">
                <a:avLst/>
              </a:prstGeom>
              <a:blipFill rotWithShape="1">
                <a:blip r:embed="rId7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2156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Coordinate Algebra/</a:t>
            </a:r>
            <a:r>
              <a:rPr lang="en-US" dirty="0" err="1" smtClean="0"/>
              <a:t>Acc</a:t>
            </a:r>
            <a:r>
              <a:rPr lang="en-US" dirty="0" smtClean="0"/>
              <a:t> CA </a:t>
            </a:r>
            <a:br>
              <a:rPr lang="en-US" dirty="0" smtClean="0"/>
            </a:br>
            <a:r>
              <a:rPr lang="en-US" dirty="0" smtClean="0"/>
              <a:t>Comprehensive Course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Located on the 9-12 math section of </a:t>
            </a:r>
            <a:r>
              <a:rPr lang="en-US" dirty="0" smtClean="0">
                <a:hlinkClick r:id="rId3"/>
              </a:rPr>
              <a:t>www.georgiastandards.org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Designed to provide clarification of CCGPS Mathematics Standards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Organized to link together many sources of information pertinent to CCGPS Coordinate Algebra/Accelerated Coordinate Algebra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90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486150"/>
            <a:ext cx="1581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4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1800(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blipFill rotWithShape="1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8926" y="4306913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1300(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926" y="4306913"/>
                <a:ext cx="1040670" cy="381451"/>
              </a:xfrm>
              <a:prstGeom prst="rect">
                <a:avLst/>
              </a:prstGeom>
              <a:blipFill rotWithShape="1">
                <a:blip r:embed="rId7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95600" y="4619174"/>
                <a:ext cx="926857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939(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4619174"/>
                <a:ext cx="926857" cy="381451"/>
              </a:xfrm>
              <a:prstGeom prst="rect">
                <a:avLst/>
              </a:prstGeom>
              <a:blipFill rotWithShape="1">
                <a:blip r:embed="rId8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1425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486150"/>
            <a:ext cx="15811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4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1800(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blipFill rotWithShape="1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8926" y="4306913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1300(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926" y="4306913"/>
                <a:ext cx="1040670" cy="381451"/>
              </a:xfrm>
              <a:prstGeom prst="rect">
                <a:avLst/>
              </a:prstGeom>
              <a:blipFill rotWithShape="1">
                <a:blip r:embed="rId7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95600" y="4619174"/>
                <a:ext cx="926857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939(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4619174"/>
                <a:ext cx="926857" cy="381451"/>
              </a:xfrm>
              <a:prstGeom prst="rect">
                <a:avLst/>
              </a:prstGeom>
              <a:blipFill rotWithShape="1">
                <a:blip r:embed="rId8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0414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486150"/>
            <a:ext cx="15811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4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1800(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blipFill rotWithShape="1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8926" y="4306913"/>
                <a:ext cx="2267737" cy="3908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1300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=1800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(</m:t>
                          </m:r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  <m:r>
                            <a:rPr lang="en-US" sz="16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926" y="4306913"/>
                <a:ext cx="2267737" cy="390876"/>
              </a:xfrm>
              <a:prstGeom prst="rect">
                <a:avLst/>
              </a:prstGeom>
              <a:blipFill rotWithShape="1">
                <a:blip r:embed="rId7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95600" y="4619174"/>
                <a:ext cx="2153923" cy="3908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939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=1800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(</m:t>
                          </m:r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  <m:r>
                            <a:rPr lang="en-US" sz="16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4619174"/>
                <a:ext cx="2153923" cy="390876"/>
              </a:xfrm>
              <a:prstGeom prst="rect">
                <a:avLst/>
              </a:prstGeom>
              <a:blipFill rotWithShape="1">
                <a:blip r:embed="rId8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4946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3505200"/>
            <a:ext cx="19240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dirty="0"/>
                  <a:t>Suppose you drop a basketball and the ratio of each rebound height to the previous rebound height is 1300:1800. Let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be </a:t>
                </a:r>
                <a:r>
                  <a:rPr lang="en-US" sz="2800" dirty="0"/>
                  <a:t>the function that assigns to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 </a:t>
                </a:r>
                <a:r>
                  <a:rPr lang="en-US" sz="2800" dirty="0" smtClean="0"/>
                  <a:t>the </a:t>
                </a:r>
                <a:r>
                  <a:rPr lang="en-US" sz="2800" dirty="0"/>
                  <a:t>rebound height of the ball (in mm) on the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baseline="30000" dirty="0" smtClean="0"/>
                  <a:t>th</a:t>
                </a:r>
                <a:r>
                  <a:rPr lang="en-US" sz="2800" dirty="0"/>
                  <a:t> </a:t>
                </a:r>
                <a:r>
                  <a:rPr lang="en-US" sz="2800" dirty="0" smtClean="0"/>
                  <a:t>bounce </a:t>
                </a:r>
                <a:r>
                  <a:rPr lang="en-US" sz="2800" dirty="0"/>
                  <a:t>or rebound. Complete the chart below, rounding to the nearest mm. </a:t>
                </a:r>
                <a:endParaRPr lang="en-US" sz="14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1" y="1143000"/>
                <a:ext cx="8686800" cy="4648200"/>
              </a:xfrm>
              <a:blipFill rotWithShape="1">
                <a:blip r:embed="rId4"/>
                <a:stretch>
                  <a:fillRect l="-1474" t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57912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6934200" cy="762000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 prstMaterial="plastic">
            <a:bevelT w="165100" prst="coolSlant"/>
          </a:sp3d>
        </p:spPr>
        <p:txBody>
          <a:bodyPr/>
          <a:lstStyle/>
          <a:p>
            <a:pPr eaLnBrk="1" hangingPunct="1"/>
            <a:r>
              <a:rPr lang="en-US" dirty="0"/>
              <a:t>Unit </a:t>
            </a:r>
            <a:r>
              <a:rPr lang="en-US" dirty="0" smtClean="0"/>
              <a:t>3 </a:t>
            </a:r>
            <a:r>
              <a:rPr lang="en-US" dirty="0"/>
              <a:t>Challenges</a:t>
            </a: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52400" y="5715000"/>
            <a:ext cx="5408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Adapted from </a:t>
            </a:r>
            <a:r>
              <a:rPr lang="en-US" sz="1400" i="1" dirty="0"/>
              <a:t>Illustrative Mathematics</a:t>
            </a:r>
            <a:r>
              <a:rPr lang="en-US" sz="1400" dirty="0"/>
              <a:t>  </a:t>
            </a:r>
            <a:r>
              <a:rPr lang="en-US" sz="1400" dirty="0" smtClean="0"/>
              <a:t>F-LE Basketball Rebounds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1800(</m:t>
                      </m:r>
                      <m:box>
                        <m:box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/>
                                </a:rPr>
                                <m:t>13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18</m:t>
                              </m:r>
                            </m:den>
                          </m:f>
                        </m:e>
                      </m:box>
                      <m:r>
                        <a:rPr lang="en-US" sz="1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826" y="3962400"/>
                <a:ext cx="1040670" cy="381451"/>
              </a:xfrm>
              <a:prstGeom prst="rect">
                <a:avLst/>
              </a:prstGeom>
              <a:blipFill rotWithShape="1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88926" y="4306913"/>
                <a:ext cx="2267737" cy="3908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1300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=1800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(</m:t>
                          </m:r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  <m:r>
                            <a:rPr lang="en-US" sz="16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926" y="4306913"/>
                <a:ext cx="2267737" cy="390876"/>
              </a:xfrm>
              <a:prstGeom prst="rect">
                <a:avLst/>
              </a:prstGeom>
              <a:blipFill rotWithShape="1">
                <a:blip r:embed="rId7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95600" y="4619174"/>
                <a:ext cx="2153923" cy="3908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939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=1800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(</m:t>
                          </m:r>
                          <m:box>
                            <m:box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argPr>
                                <m:argSz m:val="-1"/>
                              </m:argP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18</m:t>
                                  </m:r>
                                </m:den>
                              </m:f>
                            </m:e>
                          </m:box>
                          <m:r>
                            <a:rPr lang="en-US" sz="16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4619174"/>
                <a:ext cx="2153923" cy="390876"/>
              </a:xfrm>
              <a:prstGeom prst="rect">
                <a:avLst/>
              </a:prstGeom>
              <a:blipFill rotWithShape="1">
                <a:blip r:embed="rId8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0195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077200" cy="1447800"/>
          </a:xfrm>
          <a:solidFill>
            <a:schemeClr val="bg2">
              <a:lumMod val="75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/>
              <a:t>Assessment – </a:t>
            </a:r>
            <a:br>
              <a:rPr lang="en-US" dirty="0" smtClean="0"/>
            </a:br>
            <a:r>
              <a:rPr lang="en-US" dirty="0" smtClean="0"/>
              <a:t>Coordinate Algebra Released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51037"/>
            <a:ext cx="8686800" cy="44497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We have posted a set of released Coordinate Algebra EOCT items to the </a:t>
            </a:r>
            <a:r>
              <a:rPr lang="en-US" sz="2400" dirty="0" err="1"/>
              <a:t>GaDOE</a:t>
            </a:r>
            <a:r>
              <a:rPr lang="en-US" sz="2400" dirty="0"/>
              <a:t> website.  In addition to the item booklet itself, you will find commentary and field test performance </a:t>
            </a:r>
            <a:r>
              <a:rPr lang="en-US" sz="2400" dirty="0" smtClean="0"/>
              <a:t>data. […]</a:t>
            </a:r>
            <a:r>
              <a:rPr lang="en-US" sz="2400" dirty="0"/>
              <a:t>  The items are posted on the EOCT webpage, under the link 'EOCT Resources.'  A direct link to this webpage is provided below.  Please scroll down the page and look under the heading 'Other Documents and Resources.'  </a:t>
            </a:r>
            <a:r>
              <a:rPr lang="en-US" sz="2400" dirty="0" smtClean="0"/>
              <a:t>[…]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000" dirty="0"/>
              <a:t> </a:t>
            </a:r>
            <a:r>
              <a:rPr lang="en-US" sz="2000" u="sng" dirty="0" smtClean="0">
                <a:hlinkClick r:id="rId3"/>
              </a:rPr>
              <a:t>http</a:t>
            </a:r>
            <a:r>
              <a:rPr lang="en-US" sz="2000" u="sng" dirty="0">
                <a:hlinkClick r:id="rId3"/>
              </a:rPr>
              <a:t>://www.gadoe.org/Curriculum-Instruction-and-Assessment/Assessment/Pages/EOCT-Resources.aspx</a:t>
            </a:r>
            <a:endParaRPr lang="en-US" sz="2000" dirty="0"/>
          </a:p>
          <a:p>
            <a:pPr marL="0" indent="0">
              <a:buNone/>
            </a:pPr>
            <a:endParaRPr lang="en-US" sz="1000" i="1" dirty="0" smtClean="0"/>
          </a:p>
          <a:p>
            <a:pPr marL="0" indent="0">
              <a:buNone/>
            </a:pPr>
            <a:r>
              <a:rPr lang="en-US" sz="1600" i="1" dirty="0"/>
              <a:t>~ Dr. </a:t>
            </a:r>
            <a:r>
              <a:rPr lang="en-US" sz="1600" i="1" dirty="0" smtClean="0"/>
              <a:t>Melissa Fincher, Associate Superintendent for Assessment and Accountability</a:t>
            </a:r>
            <a:endParaRPr lang="en-US" sz="1600" i="1" dirty="0"/>
          </a:p>
          <a:p>
            <a:pPr marL="0" indent="0">
              <a:buNone/>
            </a:pPr>
            <a:r>
              <a:rPr lang="en-US" sz="1600" i="1" dirty="0"/>
              <a:t>(excerpt from </a:t>
            </a:r>
            <a:r>
              <a:rPr lang="en-US" sz="1600" i="1" dirty="0" smtClean="0"/>
              <a:t>an email sent to K-12 Assessment Directors </a:t>
            </a:r>
            <a:r>
              <a:rPr lang="en-US" sz="1600" i="1" dirty="0"/>
              <a:t>from Dr. </a:t>
            </a:r>
            <a:r>
              <a:rPr lang="en-US" sz="1600" i="1" dirty="0" smtClean="0"/>
              <a:t>Fincher)</a:t>
            </a:r>
            <a:endParaRPr lang="en-US" sz="1600" i="1" dirty="0"/>
          </a:p>
          <a:p>
            <a:pPr marL="0" indent="0">
              <a:buNone/>
            </a:pPr>
            <a:endParaRPr lang="en-US" sz="2400" i="1" dirty="0"/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57150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04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9144000" cy="57150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 Narrow" pitchFamily="34" charset="0"/>
              </a:rPr>
              <a:t>GaDOE</a:t>
            </a: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</a:rPr>
              <a:t> Resources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Fall 2011 CCGPS Standards for Mathematical Practices Webinars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3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3"/>
              </a:rPr>
              <a:t>www.georgiastandards.org/Common-Core/Pages/Math-PL-Sessions.aspx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Spring 2012 CCGPS Mathematics Professional Learning Sessions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on GPB 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3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3"/>
              </a:rPr>
              <a:t>www.georgiastandards.org/Common-Core/Pages/Math-PL-Sessions.aspx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2012 – 2013 CCGPS Mathematics Unit-by-Unit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Webinar Series 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3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3"/>
              </a:rPr>
              <a:t>www.georgiastandards.org/Common-Core/Pages/Math-PL-Sessions.aspx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Georgia Mathematics Teacher Forums - </a:t>
            </a:r>
            <a:r>
              <a:rPr lang="en-US" sz="2000" dirty="0">
                <a:latin typeface="Arial Narrow" pitchFamily="34" charset="0"/>
                <a:hlinkClick r:id="rId4"/>
              </a:rPr>
              <a:t>http://</a:t>
            </a:r>
            <a:r>
              <a:rPr lang="en-US" sz="2000" dirty="0" smtClean="0">
                <a:latin typeface="Arial Narrow" pitchFamily="34" charset="0"/>
                <a:hlinkClick r:id="rId4"/>
              </a:rPr>
              <a:t>ccgpsmathematics9-10.wikispaces.com</a:t>
            </a:r>
            <a:r>
              <a:rPr lang="en-US" sz="2000" dirty="0">
                <a:latin typeface="Arial Narrow" pitchFamily="34" charset="0"/>
                <a:hlinkClick r:id="rId4"/>
              </a:rPr>
              <a:t>/</a:t>
            </a:r>
            <a:r>
              <a:rPr lang="en-US" sz="2000" dirty="0">
                <a:latin typeface="Arial Narrow" pitchFamily="34" charset="0"/>
              </a:rPr>
              <a:t> </a:t>
            </a:r>
            <a:endParaRPr lang="en-US" sz="2000" dirty="0" smtClean="0"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CCGPS Mathematics Frameworks and Comprehensive Course Overviews 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5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5"/>
              </a:rPr>
              <a:t>www.georgiastandards.org/Common-Core/Pages/Math-9-12.aspx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Mathematics Formative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Assessment Lesson Videos 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6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6"/>
              </a:rPr>
              <a:t>www.georgiastandards.org/Common-Core/Pages/Mathematics-Formative-Assessment-Lessons-Videos.aspx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algn="l">
              <a:buFont typeface="Arial" pitchFamily="34" charset="0"/>
              <a:buChar char="•"/>
            </a:pP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3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Resources</a:t>
            </a:r>
            <a:endParaRPr lang="en-US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08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74638"/>
            <a:ext cx="3886200" cy="715962"/>
          </a:xfrm>
          <a:solidFill>
            <a:schemeClr val="bg2">
              <a:lumMod val="75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/>
              <a:t>Resource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638800" cy="4906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The following list is provided as a sample of available resources and is for informational purposes only. It is your responsibility to investigate them to determine their value and appropriateness for your district. </a:t>
            </a:r>
            <a:r>
              <a:rPr lang="en-US" dirty="0" err="1" smtClean="0"/>
              <a:t>GaDOE</a:t>
            </a:r>
            <a:r>
              <a:rPr lang="en-US" dirty="0" smtClean="0"/>
              <a:t> does not endorse or recommend the purchase of or use of any particular resource. </a:t>
            </a:r>
            <a:endParaRPr lang="en-US" dirty="0"/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57150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Resourc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447800"/>
            <a:ext cx="2910898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762000"/>
            <a:ext cx="9144000" cy="57150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</a:rPr>
              <a:t>CCGPS Resources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SEDL videos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3"/>
              </a:rPr>
              <a:t>http://bit.ly/RwWTdc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 or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4"/>
              </a:rPr>
              <a:t>http://bit.ly/yyhvtc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Illustrative Mathematics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5"/>
              </a:rPr>
              <a:t>http://www.illustrativemathematics.org/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Mathematics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Vision Project 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6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6"/>
              </a:rPr>
              <a:t>www.mathematicsvisionproject.org/index.html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Dana Center's CCSS Toolbox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7"/>
              </a:rPr>
              <a:t>http://www.ccsstoolbox.com/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Common Core Standards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8"/>
              </a:rPr>
              <a:t>http://www.corestandards.org/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Tools for the Common Core Standards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9"/>
              </a:rPr>
              <a:t>http://commoncoretools.me/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  </a:t>
            </a:r>
            <a:r>
              <a:rPr lang="en-US" sz="2000" dirty="0" err="1" smtClean="0">
                <a:solidFill>
                  <a:schemeClr val="tx1"/>
                </a:solidFill>
              </a:rPr>
              <a:t>LearnZillion</a:t>
            </a:r>
            <a:r>
              <a:rPr lang="en-US" sz="2000" dirty="0" smtClean="0">
                <a:solidFill>
                  <a:schemeClr val="tx1"/>
                </a:solidFill>
              </a:rPr>
              <a:t> - </a:t>
            </a:r>
            <a:r>
              <a:rPr lang="en-US" sz="2000" dirty="0">
                <a:solidFill>
                  <a:schemeClr val="tx1"/>
                </a:solidFill>
                <a:hlinkClick r:id="rId10"/>
              </a:rPr>
              <a:t>http://learnzillion.com</a:t>
            </a:r>
            <a:r>
              <a:rPr lang="en-US" sz="2000" dirty="0" smtClean="0">
                <a:solidFill>
                  <a:schemeClr val="tx1"/>
                </a:solidFill>
                <a:hlinkClick r:id="rId10"/>
              </a:rPr>
              <a:t>/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</a:rPr>
              <a:t> Assessment Resources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MAP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11"/>
              </a:rPr>
              <a:t>http://www.map.mathshell.org.uk/materials/index.php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Illustrative Mathematics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12"/>
              </a:rPr>
              <a:t>http://illustrativemathematics.org/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CCSS Toolbox: PARCC Prototyping Project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13"/>
              </a:rPr>
              <a:t>http://www.ccsstoolbox.org/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Smarter Balanced - </a:t>
            </a:r>
            <a:r>
              <a:rPr lang="en-US" sz="2000" dirty="0">
                <a:hlinkClick r:id="rId14"/>
              </a:rPr>
              <a:t>http://www.smarterbalanced.org/smarter-balanced-assessments/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PARCC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15"/>
              </a:rPr>
              <a:t>http://www.parcconline.org/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Online Assessment System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16"/>
              </a:rPr>
              <a:t>http://bit.ly/OoyaK5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/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543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Resources</a:t>
            </a:r>
            <a:endParaRPr lang="en-US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7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50924"/>
            <a:ext cx="8242300" cy="45116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Resources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895600" y="2971800"/>
            <a:ext cx="2514600" cy="3349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8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Resources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14400"/>
            <a:ext cx="8610600" cy="55626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</a:rPr>
              <a:t>   Professional Learning Resources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Inside Mathematics-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3"/>
              </a:rPr>
              <a:t>http://www.insidemathematics.org/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Annenberg Learner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4"/>
              </a:rPr>
              <a:t>http://www.learner.org/index.html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 Narrow" pitchFamily="34" charset="0"/>
              </a:rPr>
              <a:t>Edutopia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–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5"/>
              </a:rPr>
              <a:t>http://www.edutopia.org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Teaching Channel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6"/>
              </a:rPr>
              <a:t>http://www.teachingchannel.org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Ontario Ministry of Education -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7"/>
              </a:rPr>
              <a:t>http://bit.ly/cGZlce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Arial Narrow" pitchFamily="34" charset="0"/>
              </a:rPr>
              <a:t>Achieve - </a:t>
            </a:r>
            <a:r>
              <a:rPr lang="en-US" sz="2000" dirty="0">
                <a:solidFill>
                  <a:schemeClr val="tx1"/>
                </a:solidFill>
                <a:latin typeface="Arial Narrow" pitchFamily="34" charset="0"/>
                <a:hlinkClick r:id="rId8"/>
              </a:rPr>
              <a:t>http://www.achieve.org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8"/>
              </a:rPr>
              <a:t>/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</a:rPr>
              <a:t>   Blogs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 Dan Meyer</a:t>
            </a:r>
            <a:r>
              <a:rPr lang="en-US" sz="2000" dirty="0" smtClean="0"/>
              <a:t>  – </a:t>
            </a:r>
            <a:r>
              <a:rPr lang="en-US" sz="2000" dirty="0" smtClean="0">
                <a:hlinkClick r:id="rId9"/>
              </a:rPr>
              <a:t>http://blog.mrmeyer.com/</a:t>
            </a:r>
            <a:endParaRPr lang="en-US" sz="2000" dirty="0" smtClean="0"/>
          </a:p>
          <a:p>
            <a:pPr lvl="1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 Robert </a:t>
            </a:r>
            <a:r>
              <a:rPr lang="en-US" sz="2000" dirty="0" err="1" smtClean="0">
                <a:solidFill>
                  <a:schemeClr val="tx1"/>
                </a:solidFill>
              </a:rPr>
              <a:t>Kaplinsky</a:t>
            </a:r>
            <a:r>
              <a:rPr lang="en-US" sz="2000" dirty="0">
                <a:solidFill>
                  <a:schemeClr val="tx1"/>
                </a:solidFill>
              </a:rPr>
              <a:t> - </a:t>
            </a:r>
            <a:r>
              <a:rPr lang="en-US" sz="2000" dirty="0">
                <a:solidFill>
                  <a:schemeClr val="tx1"/>
                </a:solidFill>
                <a:hlinkClick r:id="rId10"/>
              </a:rPr>
              <a:t>http://robertkaplinsky.com</a:t>
            </a:r>
            <a:r>
              <a:rPr lang="en-US" sz="2000" dirty="0" smtClean="0">
                <a:solidFill>
                  <a:schemeClr val="tx1"/>
                </a:solidFill>
                <a:hlinkClick r:id="rId10"/>
              </a:rPr>
              <a:t>/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Books</a:t>
            </a:r>
          </a:p>
          <a:p>
            <a:pPr marL="800100" lvl="1" indent="-342900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Van </a:t>
            </a:r>
            <a:r>
              <a:rPr lang="en-US" sz="2000" dirty="0">
                <a:solidFill>
                  <a:schemeClr val="tx1"/>
                </a:solidFill>
              </a:rPr>
              <a:t>De </a:t>
            </a:r>
            <a:r>
              <a:rPr lang="en-US" sz="2000" dirty="0" err="1">
                <a:solidFill>
                  <a:schemeClr val="tx1"/>
                </a:solidFill>
              </a:rPr>
              <a:t>Walle</a:t>
            </a:r>
            <a:r>
              <a:rPr lang="en-US" sz="2000" dirty="0">
                <a:solidFill>
                  <a:schemeClr val="tx1"/>
                </a:solidFill>
              </a:rPr>
              <a:t> &amp; </a:t>
            </a:r>
            <a:r>
              <a:rPr lang="en-US" sz="2000" dirty="0" err="1">
                <a:solidFill>
                  <a:schemeClr val="tx1"/>
                </a:solidFill>
              </a:rPr>
              <a:t>Lovin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i="1" dirty="0">
                <a:solidFill>
                  <a:schemeClr val="tx1"/>
                </a:solidFill>
              </a:rPr>
              <a:t>Teaching Student-Centered Mathematics, Grades 5-8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43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5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Begin at www.georgiastandards.org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143000"/>
            <a:ext cx="8458201" cy="550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Point Star 3">
            <a:hlinkClick r:id="rId3"/>
          </p:cNvPr>
          <p:cNvSpPr/>
          <p:nvPr/>
        </p:nvSpPr>
        <p:spPr>
          <a:xfrm>
            <a:off x="6934200" y="3893172"/>
            <a:ext cx="609600" cy="762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477000" y="4747491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4589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9144000" cy="5181600"/>
          </a:xfrm>
        </p:spPr>
        <p:txBody>
          <a:bodyPr/>
          <a:lstStyle/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Resources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55626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hlinkClick r:id="rId4"/>
              </a:rPr>
              <a:t>http://robertkaplinsky.com</a:t>
            </a:r>
            <a:r>
              <a:rPr lang="en-US" sz="2800" dirty="0" smtClean="0">
                <a:hlinkClick r:id="rId4"/>
              </a:rPr>
              <a:t>/</a:t>
            </a:r>
            <a:r>
              <a:rPr lang="en-US" sz="2800" dirty="0" smtClean="0"/>
              <a:t>  </a:t>
            </a:r>
            <a:endParaRPr lang="en-US" sz="2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9200"/>
            <a:ext cx="7259269" cy="42195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98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685800"/>
            <a:ext cx="4000500" cy="55403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4057650" cy="55340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Resources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618238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hlinkClick r:id="rId6"/>
              </a:rPr>
              <a:t>http://robertkaplinsky.com</a:t>
            </a:r>
            <a:r>
              <a:rPr lang="en-US" sz="2800" dirty="0" smtClean="0">
                <a:hlinkClick r:id="rId6"/>
              </a:rPr>
              <a:t>/</a:t>
            </a:r>
            <a:r>
              <a:rPr lang="en-US" sz="2800" dirty="0" smtClean="0"/>
              <a:t>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0855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685800"/>
            <a:ext cx="4000500" cy="554037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4057650" cy="55340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9144000" cy="5181600"/>
          </a:xfrm>
        </p:spPr>
        <p:txBody>
          <a:bodyPr/>
          <a:lstStyle/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14400" y="228601"/>
            <a:ext cx="6934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Mathematical Understanding?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5675293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hlinkClick r:id="rId6"/>
              </a:rPr>
              <a:t>http://robertkaplinsky.com/what-does-it-mean-to-understand-mathematics</a:t>
            </a:r>
            <a:r>
              <a:rPr lang="en-US" sz="2800" dirty="0" smtClean="0">
                <a:hlinkClick r:id="rId6"/>
              </a:rPr>
              <a:t>/</a:t>
            </a:r>
            <a:r>
              <a:rPr lang="en-US" sz="2800" dirty="0" smtClean="0"/>
              <a:t>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884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685800"/>
            <a:ext cx="4000500" cy="554037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9144000" cy="5181600"/>
          </a:xfrm>
        </p:spPr>
        <p:txBody>
          <a:bodyPr/>
          <a:lstStyle/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  <a:p>
            <a:pPr algn="l"/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1524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5675293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hlinkClick r:id="rId5"/>
              </a:rPr>
              <a:t>http://robertkaplinsky.com/what-does-it-mean-to-understand-mathematics</a:t>
            </a:r>
            <a:r>
              <a:rPr lang="en-US" sz="2800" dirty="0" smtClean="0">
                <a:hlinkClick r:id="rId5"/>
              </a:rPr>
              <a:t>/</a:t>
            </a:r>
            <a:r>
              <a:rPr lang="en-US" sz="2800" dirty="0" smtClean="0"/>
              <a:t>  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1066800"/>
            <a:ext cx="3657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600" dirty="0" smtClean="0"/>
              <a:t>Procedural skill and fluency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600" dirty="0" smtClean="0"/>
              <a:t>Conceptual understanding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600" dirty="0" smtClean="0"/>
              <a:t>The ability to apply mathematics</a:t>
            </a:r>
            <a:endParaRPr lang="en-US" sz="3600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14400" y="228601"/>
            <a:ext cx="6934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Mathematical Understanding?</a:t>
            </a:r>
            <a:endParaRPr lang="en-US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228601"/>
            <a:ext cx="3886200" cy="685799"/>
          </a:xfr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Feedback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86800" cy="5334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z="800" u="sng" dirty="0" smtClean="0">
              <a:hlinkClick r:id="rId3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u="sng" dirty="0" smtClean="0">
                <a:hlinkClick r:id="rId3"/>
              </a:rPr>
              <a:t>http</a:t>
            </a:r>
            <a:r>
              <a:rPr lang="en-US" u="sng" dirty="0">
                <a:hlinkClick r:id="rId3"/>
              </a:rPr>
              <a:t>://www.surveymonkey.com/s/WZKG5G2</a:t>
            </a:r>
            <a:endParaRPr lang="en-US" u="sng" dirty="0"/>
          </a:p>
          <a:p>
            <a:pPr fontAlgn="auto">
              <a:spcAft>
                <a:spcPts val="0"/>
              </a:spcAft>
              <a:defRPr/>
            </a:pP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2000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US" sz="1000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James Pratt –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4"/>
              </a:rPr>
              <a:t>jpratt@doe.k12.ga.us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</a:rPr>
              <a:t>            Brooke Kline – </a:t>
            </a:r>
            <a:r>
              <a:rPr lang="en-US" sz="2000" dirty="0" smtClean="0">
                <a:solidFill>
                  <a:schemeClr val="tx1"/>
                </a:solidFill>
                <a:latin typeface="Arial Narrow" pitchFamily="34" charset="0"/>
                <a:hlinkClick r:id="rId5"/>
              </a:rPr>
              <a:t>bkline@doe.k12.ga.us</a:t>
            </a:r>
            <a:endParaRPr lang="en-US" sz="20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 algn="l"/>
            <a:endParaRPr lang="en-US" sz="2400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5807075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44124"/>
            <a:ext cx="3276600" cy="36898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2157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3"/>
          <p:cNvSpPr>
            <a:spLocks noGrp="1"/>
          </p:cNvSpPr>
          <p:nvPr>
            <p:ph type="title"/>
          </p:nvPr>
        </p:nvSpPr>
        <p:spPr>
          <a:xfrm>
            <a:off x="152400" y="304800"/>
            <a:ext cx="8763000" cy="25146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 Narrow" pitchFamily="34" charset="0"/>
              </a:rPr>
              <a:t>Thank You!</a:t>
            </a:r>
            <a:br>
              <a:rPr lang="en-US" dirty="0" smtClean="0">
                <a:latin typeface="Arial Narrow" pitchFamily="34" charset="0"/>
              </a:rPr>
            </a:br>
            <a:r>
              <a:rPr lang="en-US" sz="2000" dirty="0" smtClean="0">
                <a:latin typeface="Arial Narrow" pitchFamily="34" charset="0"/>
              </a:rPr>
              <a:t> </a:t>
            </a:r>
            <a:r>
              <a:rPr lang="en-US" sz="2000" b="0" dirty="0" smtClean="0">
                <a:latin typeface="Arial Narrow" pitchFamily="34" charset="0"/>
              </a:rPr>
              <a:t>Please visit </a:t>
            </a:r>
            <a:r>
              <a:rPr lang="en-US" sz="2000" b="0" dirty="0" smtClean="0">
                <a:latin typeface="Arial Narrow" pitchFamily="34" charset="0"/>
                <a:hlinkClick r:id="rId3"/>
              </a:rPr>
              <a:t>http://ccgpsmathematics9-10.wikispaces.com/</a:t>
            </a:r>
            <a:r>
              <a:rPr lang="en-US" sz="2000" b="0" dirty="0" smtClean="0">
                <a:latin typeface="Arial Narrow" pitchFamily="34" charset="0"/>
              </a:rPr>
              <a:t>  to share your feedback, ask questions, and share your ideas and resources!</a:t>
            </a:r>
            <a:br>
              <a:rPr lang="en-US" sz="2000" b="0" dirty="0" smtClean="0">
                <a:latin typeface="Arial Narrow" pitchFamily="34" charset="0"/>
              </a:rPr>
            </a:br>
            <a:r>
              <a:rPr lang="en-US" sz="2000" b="0" dirty="0" smtClean="0">
                <a:latin typeface="Arial Narrow" pitchFamily="34" charset="0"/>
              </a:rPr>
              <a:t>Please visit </a:t>
            </a:r>
            <a:r>
              <a:rPr lang="en-US" sz="2000" b="0" dirty="0" smtClean="0">
                <a:latin typeface="Arial Narrow" pitchFamily="34" charset="0"/>
                <a:hlinkClick r:id="rId4"/>
              </a:rPr>
              <a:t>https://www.georgiastandards.org/Common-Core/Pages/Math.aspx</a:t>
            </a:r>
            <a:r>
              <a:rPr lang="en-US" sz="2000" b="0" dirty="0" smtClean="0">
                <a:latin typeface="Arial Narrow" pitchFamily="34" charset="0"/>
              </a:rPr>
              <a:t/>
            </a:r>
            <a:br>
              <a:rPr lang="en-US" sz="2000" b="0" dirty="0" smtClean="0">
                <a:latin typeface="Arial Narrow" pitchFamily="34" charset="0"/>
              </a:rPr>
            </a:br>
            <a:r>
              <a:rPr lang="en-US" sz="2000" b="0" dirty="0" smtClean="0">
                <a:latin typeface="Arial Narrow" pitchFamily="34" charset="0"/>
              </a:rPr>
              <a:t>to join the 9-12 Mathematics email </a:t>
            </a:r>
            <a:r>
              <a:rPr lang="en-US" sz="2000" b="0" dirty="0" err="1" smtClean="0">
                <a:latin typeface="Arial Narrow" pitchFamily="34" charset="0"/>
              </a:rPr>
              <a:t>listserve</a:t>
            </a:r>
            <a:r>
              <a:rPr lang="en-US" sz="2000" b="0" dirty="0" smtClean="0">
                <a:latin typeface="Arial Narrow" pitchFamily="34" charset="0"/>
              </a:rPr>
              <a:t>.</a:t>
            </a:r>
            <a:br>
              <a:rPr lang="en-US" sz="2000" b="0" dirty="0" smtClean="0">
                <a:latin typeface="Arial Narrow" pitchFamily="34" charset="0"/>
              </a:rPr>
            </a:br>
            <a:r>
              <a:rPr lang="en-US" sz="2000" dirty="0"/>
              <a:t>Follow on Twitter!</a:t>
            </a:r>
            <a:br>
              <a:rPr lang="en-US" sz="2000" dirty="0"/>
            </a:br>
            <a:r>
              <a:rPr lang="en-US" sz="2000" dirty="0"/>
              <a:t>Follow @</a:t>
            </a:r>
            <a:r>
              <a:rPr lang="en-US" sz="2000" dirty="0" err="1" smtClean="0"/>
              <a:t>GaDOEMath</a:t>
            </a:r>
            <a:endParaRPr lang="en-US" b="0" dirty="0" smtClean="0">
              <a:latin typeface="Arial Narrow" pitchFamily="34" charset="0"/>
            </a:endParaRPr>
          </a:p>
        </p:txBody>
      </p:sp>
      <p:sp>
        <p:nvSpPr>
          <p:cNvPr id="46083" name="Content Placeholder 5"/>
          <p:cNvSpPr>
            <a:spLocks noGrp="1"/>
          </p:cNvSpPr>
          <p:nvPr>
            <p:ph sz="half" idx="1"/>
          </p:nvPr>
        </p:nvSpPr>
        <p:spPr>
          <a:xfrm>
            <a:off x="457200" y="2895600"/>
            <a:ext cx="4038600" cy="17526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b="1" dirty="0" smtClean="0">
                <a:latin typeface="Arial Narrow" pitchFamily="34" charset="0"/>
              </a:rPr>
              <a:t>Brooke Kline</a:t>
            </a:r>
          </a:p>
          <a:p>
            <a:pPr algn="ctr">
              <a:buFont typeface="Arial" charset="0"/>
              <a:buNone/>
            </a:pPr>
            <a:r>
              <a:rPr lang="en-US" dirty="0" smtClean="0">
                <a:latin typeface="Arial Narrow" pitchFamily="34" charset="0"/>
              </a:rPr>
              <a:t>Program Specialist (6‐12)</a:t>
            </a:r>
          </a:p>
          <a:p>
            <a:pPr algn="ctr">
              <a:buFont typeface="Arial" charset="0"/>
              <a:buNone/>
            </a:pPr>
            <a:r>
              <a:rPr lang="en-US" dirty="0" smtClean="0">
                <a:latin typeface="Arial Narrow" pitchFamily="34" charset="0"/>
                <a:hlinkClick r:id="rId5"/>
              </a:rPr>
              <a:t>bkline@doe.k12.ga.us</a:t>
            </a:r>
            <a:endParaRPr lang="en-US" dirty="0" smtClean="0">
              <a:latin typeface="Arial Narrow" pitchFamily="34" charset="0"/>
            </a:endParaRPr>
          </a:p>
          <a:p>
            <a:pPr algn="ctr">
              <a:buFont typeface="Arial" charset="0"/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6084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2895600"/>
            <a:ext cx="4038600" cy="18288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b="1" dirty="0" smtClean="0">
                <a:latin typeface="Arial Narrow" pitchFamily="34" charset="0"/>
              </a:rPr>
              <a:t>James Pratt</a:t>
            </a:r>
          </a:p>
          <a:p>
            <a:pPr algn="ctr">
              <a:buFont typeface="Arial" charset="0"/>
              <a:buNone/>
            </a:pPr>
            <a:r>
              <a:rPr lang="en-US" dirty="0" smtClean="0">
                <a:latin typeface="Arial Narrow" pitchFamily="34" charset="0"/>
              </a:rPr>
              <a:t>Program Specialist (6-12)</a:t>
            </a:r>
          </a:p>
          <a:p>
            <a:pPr algn="ctr">
              <a:buFont typeface="Arial" charset="0"/>
              <a:buNone/>
            </a:pPr>
            <a:r>
              <a:rPr lang="en-US" dirty="0" smtClean="0">
                <a:latin typeface="Arial Narrow" pitchFamily="34" charset="0"/>
                <a:hlinkClick r:id="rId6"/>
              </a:rPr>
              <a:t>jpratt@doe.k12.ga.us</a:t>
            </a:r>
            <a:endParaRPr lang="en-US" dirty="0" smtClean="0">
              <a:latin typeface="Arial Narrow" pitchFamily="34" charset="0"/>
            </a:endParaRPr>
          </a:p>
          <a:p>
            <a:pPr algn="ctr">
              <a:buFont typeface="Arial" charset="0"/>
              <a:buNone/>
            </a:pPr>
            <a:endParaRPr lang="en-US" dirty="0" smtClean="0"/>
          </a:p>
        </p:txBody>
      </p:sp>
      <p:sp>
        <p:nvSpPr>
          <p:cNvPr id="46085" name="TextBox 7"/>
          <p:cNvSpPr txBox="1">
            <a:spLocks noChangeArrowheads="1"/>
          </p:cNvSpPr>
          <p:nvPr/>
        </p:nvSpPr>
        <p:spPr bwMode="auto">
          <a:xfrm>
            <a:off x="533400" y="510540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4800600"/>
            <a:ext cx="716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Narrow" pitchFamily="34" charset="0"/>
              </a:rPr>
              <a:t>These materials are for nonprofit educational purposes only.  Any other use may constitute copyright infringement.</a:t>
            </a:r>
            <a:endParaRPr lang="en-US" sz="2400" dirty="0">
              <a:latin typeface="Arial Narrow" pitchFamily="34" charset="0"/>
            </a:endParaRPr>
          </a:p>
        </p:txBody>
      </p:sp>
      <p:pic>
        <p:nvPicPr>
          <p:cNvPr id="7" name="Picture 2" descr="C:\Users\Janet Wyche\AppData\Local\Temp\notesCB2CD5\CCGPS_LogoAPPLE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3800" y="5715000"/>
            <a:ext cx="1066800" cy="89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5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Select the CCGPS ELA/Math Tab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0742"/>
            <a:ext cx="8458201" cy="550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 rot="13717399">
            <a:off x="1026108" y="1662399"/>
            <a:ext cx="285878" cy="245785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333500" y="1676400"/>
            <a:ext cx="10287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477000" y="4747491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  <p:sp>
        <p:nvSpPr>
          <p:cNvPr id="4" name="5-Point Star 3">
            <a:hlinkClick r:id="rId3"/>
          </p:cNvPr>
          <p:cNvSpPr/>
          <p:nvPr/>
        </p:nvSpPr>
        <p:spPr>
          <a:xfrm>
            <a:off x="6855390" y="4137891"/>
            <a:ext cx="533400" cy="60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Select the Mathematics option under Browse CCGPS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371600"/>
            <a:ext cx="8534401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10800000">
            <a:off x="1028700" y="4267200"/>
            <a:ext cx="228600" cy="1676400"/>
          </a:xfrm>
          <a:prstGeom prst="down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85800" y="3962400"/>
            <a:ext cx="914400" cy="200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hlinkClick r:id="rId3"/>
          </p:cNvPr>
          <p:cNvSpPr/>
          <p:nvPr/>
        </p:nvSpPr>
        <p:spPr>
          <a:xfrm>
            <a:off x="685800" y="5943600"/>
            <a:ext cx="4572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54100" y="6246911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3930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Select the 9-12 </a:t>
            </a:r>
            <a:br>
              <a:rPr lang="en-US" sz="3600" dirty="0" smtClean="0"/>
            </a:br>
            <a:r>
              <a:rPr lang="en-US" sz="3600" dirty="0" smtClean="0"/>
              <a:t>option in the Mathematics section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371600"/>
            <a:ext cx="8610601" cy="533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609600" y="4239491"/>
            <a:ext cx="685800" cy="15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0800000">
            <a:off x="800100" y="4495800"/>
            <a:ext cx="228600" cy="1676400"/>
          </a:xfrm>
          <a:prstGeom prst="down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>
            <a:hlinkClick r:id="rId3"/>
          </p:cNvPr>
          <p:cNvSpPr/>
          <p:nvPr/>
        </p:nvSpPr>
        <p:spPr>
          <a:xfrm>
            <a:off x="516082" y="6192981"/>
            <a:ext cx="4572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28701" y="6305459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1681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athematics 9-12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5"/>
          <a:stretch/>
        </p:blipFill>
        <p:spPr>
          <a:xfrm>
            <a:off x="302491" y="847222"/>
            <a:ext cx="8610600" cy="5497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891" y="210128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Expand the Coordinate Algebra Course</a:t>
            </a:r>
            <a:endParaRPr lang="en-US" sz="3600" dirty="0"/>
          </a:p>
        </p:txBody>
      </p:sp>
      <p:sp>
        <p:nvSpPr>
          <p:cNvPr id="7" name="Right Arrow 6"/>
          <p:cNvSpPr/>
          <p:nvPr/>
        </p:nvSpPr>
        <p:spPr>
          <a:xfrm rot="19643697">
            <a:off x="2611925" y="4253721"/>
            <a:ext cx="2962288" cy="228600"/>
          </a:xfrm>
          <a:prstGeom prst="rightArrow">
            <a:avLst>
              <a:gd name="adj1" fmla="val 8208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7800" y="3139933"/>
            <a:ext cx="1219200" cy="4562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hlinkClick r:id="rId3"/>
          </p:cNvPr>
          <p:cNvSpPr/>
          <p:nvPr/>
        </p:nvSpPr>
        <p:spPr>
          <a:xfrm>
            <a:off x="1447800" y="4800600"/>
            <a:ext cx="535709" cy="685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19200" y="5638799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Direct Link to Page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3230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~098012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9.13.11 Mathematics Curriculum Supervisors Update Webinar</Template>
  <TotalTime>9284</TotalTime>
  <Words>1753</Words>
  <Application>Microsoft Office PowerPoint</Application>
  <PresentationFormat>On-screen Show (4:3)</PresentationFormat>
  <Paragraphs>361</Paragraphs>
  <Slides>55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~0980123</vt:lpstr>
      <vt:lpstr>Office Theme</vt:lpstr>
      <vt:lpstr>CCGPS Mathematics Coordinate Algebra Update Webinar Unit 3: Linear and Exponential Functions September 13, 2013</vt:lpstr>
      <vt:lpstr>What are update webinars?</vt:lpstr>
      <vt:lpstr>2013 CA Resource Revision Team</vt:lpstr>
      <vt:lpstr>Coordinate Algebra/Acc CA  Comprehensive Course Overview</vt:lpstr>
      <vt:lpstr>Begin at www.georgiastandards.org</vt:lpstr>
      <vt:lpstr>Select the CCGPS ELA/Math Tab</vt:lpstr>
      <vt:lpstr>Select the Mathematics option under Browse CCGPS</vt:lpstr>
      <vt:lpstr>Select the 9-12  option in the Mathematics section</vt:lpstr>
      <vt:lpstr>PowerPoint Presentation</vt:lpstr>
      <vt:lpstr>Select the Comprehensive Course Overview</vt:lpstr>
      <vt:lpstr>PowerPoint Presentation</vt:lpstr>
      <vt:lpstr>Table of Contents</vt:lpstr>
      <vt:lpstr>Sections of Interest</vt:lpstr>
      <vt:lpstr>Formative Assessment Lessons (FALs)</vt:lpstr>
      <vt:lpstr>CCGPS Math Wiki Space</vt:lpstr>
      <vt:lpstr>Purpose of Tasks</vt:lpstr>
      <vt:lpstr>Goals of Unit Revisions</vt:lpstr>
      <vt:lpstr>Updates to Unit Frameworks</vt:lpstr>
      <vt:lpstr>Updates to Unit Frameworks</vt:lpstr>
      <vt:lpstr>Unit 3</vt:lpstr>
      <vt:lpstr>Modeling Exponential Functions</vt:lpstr>
      <vt:lpstr>Having Kittens</vt:lpstr>
      <vt:lpstr>Multiplying Cells</vt:lpstr>
      <vt:lpstr>Community Service, Sequences and Functions</vt:lpstr>
      <vt:lpstr>Function Notation</vt:lpstr>
      <vt:lpstr>High Functioning—Vertical Translations</vt:lpstr>
      <vt:lpstr>High Functioning—Even and Odd Functions</vt:lpstr>
      <vt:lpstr>MARS FAL</vt:lpstr>
      <vt:lpstr>A look at MARS FAL: Comparing Investments</vt:lpstr>
      <vt:lpstr>A look at MARS FAL: Comparing Investments</vt:lpstr>
      <vt:lpstr>A look at MARS FAL: Comparing Investments</vt:lpstr>
      <vt:lpstr>A look at MARS FAL: Comparing Investments</vt:lpstr>
      <vt:lpstr>Unit 3 Challenges</vt:lpstr>
      <vt:lpstr>Unit 3 Challenges</vt:lpstr>
      <vt:lpstr>Unit 3 Challenges</vt:lpstr>
      <vt:lpstr>Unit 3 Challenges</vt:lpstr>
      <vt:lpstr>Unit 3 Challenges</vt:lpstr>
      <vt:lpstr>Unit 3 Challenges</vt:lpstr>
      <vt:lpstr>Unit 3 Challenges</vt:lpstr>
      <vt:lpstr>Unit 3 Challenges</vt:lpstr>
      <vt:lpstr>Unit 3 Challenges</vt:lpstr>
      <vt:lpstr>Unit 3 Challenges</vt:lpstr>
      <vt:lpstr>Unit 3 Challenges</vt:lpstr>
      <vt:lpstr>Assessment –  Coordinate Algebra Released Items</vt:lpstr>
      <vt:lpstr>Resources</vt:lpstr>
      <vt:lpstr>Resource List</vt:lpstr>
      <vt:lpstr>Resources</vt:lpstr>
      <vt:lpstr>Resources</vt:lpstr>
      <vt:lpstr>Resources</vt:lpstr>
      <vt:lpstr>Resources</vt:lpstr>
      <vt:lpstr>Resources</vt:lpstr>
      <vt:lpstr>Mathematical Understanding?</vt:lpstr>
      <vt:lpstr>Mathematical Understanding?</vt:lpstr>
      <vt:lpstr>Feedback</vt:lpstr>
      <vt:lpstr>Thank You!  Please visit http://ccgpsmathematics9-10.wikispaces.com/  to share your feedback, ask questions, and share your ideas and resources! Please visit https://www.georgiastandards.org/Common-Core/Pages/Math.aspx to join the 9-12 Mathematics email listserve. Follow on Twitter! Follow @GaDOEMath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</dc:title>
  <dc:creator>Brooke Kline</dc:creator>
  <cp:lastModifiedBy>GaDOE</cp:lastModifiedBy>
  <cp:revision>878</cp:revision>
  <dcterms:created xsi:type="dcterms:W3CDTF">2012-04-02T19:02:51Z</dcterms:created>
  <dcterms:modified xsi:type="dcterms:W3CDTF">2013-09-10T19:52:12Z</dcterms:modified>
</cp:coreProperties>
</file>